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2" r:id="rId2"/>
    <p:sldId id="307" r:id="rId3"/>
    <p:sldId id="320" r:id="rId4"/>
    <p:sldId id="328" r:id="rId5"/>
    <p:sldId id="361" r:id="rId6"/>
    <p:sldId id="358" r:id="rId7"/>
    <p:sldId id="363" r:id="rId8"/>
    <p:sldId id="355" r:id="rId9"/>
    <p:sldId id="336" r:id="rId10"/>
    <p:sldId id="360" r:id="rId11"/>
    <p:sldId id="366" r:id="rId12"/>
    <p:sldId id="354" r:id="rId13"/>
    <p:sldId id="330" r:id="rId14"/>
    <p:sldId id="313" r:id="rId15"/>
    <p:sldId id="323" r:id="rId16"/>
    <p:sldId id="346" r:id="rId17"/>
    <p:sldId id="364" r:id="rId18"/>
    <p:sldId id="316" r:id="rId19"/>
    <p:sldId id="317" r:id="rId20"/>
    <p:sldId id="339" r:id="rId21"/>
    <p:sldId id="341" r:id="rId22"/>
    <p:sldId id="342" r:id="rId23"/>
    <p:sldId id="359" r:id="rId24"/>
    <p:sldId id="319" r:id="rId25"/>
    <p:sldId id="324" r:id="rId26"/>
    <p:sldId id="357" r:id="rId27"/>
    <p:sldId id="356" r:id="rId28"/>
    <p:sldId id="325" r:id="rId29"/>
    <p:sldId id="36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45" autoAdjust="0"/>
  </p:normalViewPr>
  <p:slideViewPr>
    <p:cSldViewPr snapToGrid="0">
      <p:cViewPr varScale="1">
        <p:scale>
          <a:sx n="110" d="100"/>
          <a:sy n="110" d="100"/>
        </p:scale>
        <p:origin x="-544" y="-11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4" Type="http://schemas.microsoft.com/office/2011/relationships/chartColorStyle" Target="colors1.xml"/><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oleObject" Target="file:///F:\Dropbox%20(Enamul)\iyas-visualization\User%20study\SaveData\Questionnaires_CQAVis_Analysis.xlsx" TargetMode="External"/><Relationship Id="rId2" Type="http://schemas.microsoft.com/office/2011/relationships/chartStyle" Target="style2.xml"/><Relationship Id="rId3" Type="http://schemas.microsoft.com/office/2011/relationships/chartColorStyle" Target="colors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028119794214"/>
          <c:y val="0.108269495841422"/>
          <c:w val="0.865152229880385"/>
          <c:h val="0.699860120191912"/>
        </c:manualLayout>
      </c:layout>
      <c:barChart>
        <c:barDir val="bar"/>
        <c:grouping val="clustered"/>
        <c:varyColors val="0"/>
        <c:ser>
          <c:idx val="0"/>
          <c:order val="0"/>
          <c:spPr>
            <a:solidFill>
              <a:schemeClr val="tx2">
                <a:lumMod val="60000"/>
                <a:lumOff val="40000"/>
              </a:schemeClr>
            </a:solidFill>
            <a:ln>
              <a:noFill/>
            </a:ln>
            <a:effectLst/>
          </c:spPr>
          <c:invertIfNegative val="0"/>
          <c:dLbls>
            <c:dLbl>
              <c:idx val="0"/>
              <c:layout>
                <c:manualLayout>
                  <c:x val="0.00927569087920221"/>
                  <c:y val="-0.0305015981816724"/>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4DE2-4B20-A958-07DC20EE1C96}"/>
                </c:ext>
              </c:extLst>
            </c:dLbl>
            <c:dLbl>
              <c:idx val="1"/>
              <c:layout>
                <c:manualLayout>
                  <c:x val="-1.70052368325904E-16"/>
                  <c:y val="-0.0419396974997997"/>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4DE2-4B20-A958-07DC20EE1C96}"/>
                </c:ext>
              </c:extLst>
            </c:dLbl>
            <c:dLbl>
              <c:idx val="2"/>
              <c:layout>
                <c:manualLayout>
                  <c:x val="0.00231892271980055"/>
                  <c:y val="-0.0419396974997997"/>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4DE2-4B20-A958-07DC20EE1C96}"/>
                </c:ext>
              </c:extLst>
            </c:dLbl>
            <c:dLbl>
              <c:idx val="3"/>
              <c:layout>
                <c:manualLayout>
                  <c:x val="-1.71323558693035E-16"/>
                  <c:y val="-0.0264301254672841"/>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4DE2-4B20-A958-07DC20EE1C9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errBars>
            <c:errBarType val="both"/>
            <c:errValType val="cust"/>
            <c:noEndCap val="0"/>
            <c:plus>
              <c:numRef>
                <c:f>Graphs!$C$2:$C$5</c:f>
                <c:numCache>
                  <c:formatCode>General</c:formatCode>
                  <c:ptCount val="4"/>
                  <c:pt idx="0">
                    <c:v>0.8</c:v>
                  </c:pt>
                  <c:pt idx="1">
                    <c:v>0.6</c:v>
                  </c:pt>
                  <c:pt idx="2">
                    <c:v>0.5</c:v>
                  </c:pt>
                  <c:pt idx="3">
                    <c:v>0.4</c:v>
                  </c:pt>
                </c:numCache>
              </c:numRef>
            </c:plus>
            <c:minus>
              <c:numRef>
                <c:f>Graphs!$C$2:$C$5</c:f>
                <c:numCache>
                  <c:formatCode>General</c:formatCode>
                  <c:ptCount val="4"/>
                  <c:pt idx="0">
                    <c:v>0.8</c:v>
                  </c:pt>
                  <c:pt idx="1">
                    <c:v>0.6</c:v>
                  </c:pt>
                  <c:pt idx="2">
                    <c:v>0.5</c:v>
                  </c:pt>
                  <c:pt idx="3">
                    <c:v>0.4</c:v>
                  </c:pt>
                </c:numCache>
              </c:numRef>
            </c:minus>
            <c:spPr>
              <a:noFill/>
              <a:ln w="15875" cap="flat" cmpd="sng" algn="ctr">
                <a:solidFill>
                  <a:schemeClr val="tx1">
                    <a:lumMod val="65000"/>
                    <a:lumOff val="35000"/>
                  </a:schemeClr>
                </a:solidFill>
                <a:round/>
              </a:ln>
              <a:effectLst/>
            </c:spPr>
          </c:errBars>
          <c:cat>
            <c:strRef>
              <c:f>Graphs!$A$2:$A$5</c:f>
              <c:strCache>
                <c:ptCount val="4"/>
                <c:pt idx="0">
                  <c:v>I found this tool to be useful</c:v>
                </c:pt>
                <c:pt idx="1">
                  <c:v>I found this tool easy to use</c:v>
                </c:pt>
                <c:pt idx="2">
                  <c:v>I found this interface enjoyable to use</c:v>
                </c:pt>
                <c:pt idx="3">
                  <c:v>This tool enabled me to find answers relevant to my questions</c:v>
                </c:pt>
              </c:strCache>
            </c:strRef>
          </c:cat>
          <c:val>
            <c:numRef>
              <c:f>Graphs!$B$2:$B$5</c:f>
              <c:numCache>
                <c:formatCode>General</c:formatCode>
                <c:ptCount val="4"/>
                <c:pt idx="0">
                  <c:v>4.1</c:v>
                </c:pt>
                <c:pt idx="1">
                  <c:v>3.9</c:v>
                </c:pt>
                <c:pt idx="2">
                  <c:v>3.78</c:v>
                </c:pt>
                <c:pt idx="3">
                  <c:v>4.25</c:v>
                </c:pt>
              </c:numCache>
            </c:numRef>
          </c:val>
          <c:extLst xmlns:c16r2="http://schemas.microsoft.com/office/drawing/2015/06/chart">
            <c:ext xmlns:c16="http://schemas.microsoft.com/office/drawing/2014/chart" uri="{C3380CC4-5D6E-409C-BE32-E72D297353CC}">
              <c16:uniqueId val="{00000004-4DE2-4B20-A958-07DC20EE1C96}"/>
            </c:ext>
          </c:extLst>
        </c:ser>
        <c:ser>
          <c:idx val="1"/>
          <c:order val="1"/>
          <c:spPr>
            <a:solidFill>
              <a:schemeClr val="accent2"/>
            </a:solidFill>
            <a:ln>
              <a:noFill/>
            </a:ln>
            <a:effectLst/>
          </c:spPr>
          <c:invertIfNegative val="0"/>
          <c:cat>
            <c:strRef>
              <c:f>Graphs!$A$2:$A$5</c:f>
              <c:strCache>
                <c:ptCount val="4"/>
                <c:pt idx="0">
                  <c:v>I found this tool to be useful</c:v>
                </c:pt>
                <c:pt idx="1">
                  <c:v>I found this tool easy to use</c:v>
                </c:pt>
                <c:pt idx="2">
                  <c:v>I found this interface enjoyable to use</c:v>
                </c:pt>
                <c:pt idx="3">
                  <c:v>This tool enabled me to find answers relevant to my questions</c:v>
                </c:pt>
              </c:strCache>
            </c:strRef>
          </c:cat>
          <c:val>
            <c:numRef>
              <c:f>Graphs!$C$2:$C$5</c:f>
              <c:numCache>
                <c:formatCode>General</c:formatCode>
                <c:ptCount val="4"/>
                <c:pt idx="0">
                  <c:v>0.8</c:v>
                </c:pt>
                <c:pt idx="1">
                  <c:v>0.6</c:v>
                </c:pt>
                <c:pt idx="2">
                  <c:v>0.5</c:v>
                </c:pt>
                <c:pt idx="3">
                  <c:v>0.4</c:v>
                </c:pt>
              </c:numCache>
            </c:numRef>
          </c:val>
          <c:extLst xmlns:c16r2="http://schemas.microsoft.com/office/drawing/2015/06/chart">
            <c:ext xmlns:c16="http://schemas.microsoft.com/office/drawing/2014/chart" uri="{C3380CC4-5D6E-409C-BE32-E72D297353CC}">
              <c16:uniqueId val="{00000005-4DE2-4B20-A958-07DC20EE1C96}"/>
            </c:ext>
          </c:extLst>
        </c:ser>
        <c:dLbls>
          <c:showLegendKey val="0"/>
          <c:showVal val="0"/>
          <c:showCatName val="0"/>
          <c:showSerName val="0"/>
          <c:showPercent val="0"/>
          <c:showBubbleSize val="0"/>
        </c:dLbls>
        <c:gapWidth val="219"/>
        <c:axId val="-2010882728"/>
        <c:axId val="-2011087448"/>
      </c:barChart>
      <c:catAx>
        <c:axId val="-20108827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11087448"/>
        <c:crosses val="autoZero"/>
        <c:auto val="1"/>
        <c:lblAlgn val="ctr"/>
        <c:lblOffset val="100"/>
        <c:noMultiLvlLbl val="0"/>
      </c:catAx>
      <c:valAx>
        <c:axId val="-2011087448"/>
        <c:scaling>
          <c:orientation val="minMax"/>
          <c:max val="5.0"/>
          <c:min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10882728"/>
        <c:crosses val="autoZero"/>
        <c:crossBetween val="between"/>
        <c:majorUnit val="1.0"/>
      </c:valAx>
      <c:spPr>
        <a:noFill/>
        <a:ln>
          <a:solidFill>
            <a:schemeClr val="tx2">
              <a:lumMod val="20000"/>
              <a:lumOff val="80000"/>
            </a:schemeClr>
          </a:solid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74922101305028"/>
          <c:y val="0.888888888888889"/>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28324995539036"/>
          <c:y val="0.0792273355207822"/>
          <c:w val="0.605916158252635"/>
          <c:h val="0.72145929070632"/>
        </c:manualLayout>
      </c:layout>
      <c:barChart>
        <c:barDir val="bar"/>
        <c:grouping val="clustered"/>
        <c:varyColors val="0"/>
        <c:ser>
          <c:idx val="0"/>
          <c:order val="0"/>
          <c:tx>
            <c:strRef>
              <c:f>Interactions!$D$1</c:f>
              <c:strCache>
                <c:ptCount val="1"/>
                <c:pt idx="0">
                  <c:v>% of users</c:v>
                </c:pt>
              </c:strCache>
            </c:strRef>
          </c:tx>
          <c:spPr>
            <a:solidFill>
              <a:schemeClr val="accent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Interactions!$A$2:$A$10</c:f>
              <c:strCache>
                <c:ptCount val="9"/>
                <c:pt idx="0">
                  <c:v>Search</c:v>
                </c:pt>
                <c:pt idx="1">
                  <c:v>Hover conversation</c:v>
                </c:pt>
                <c:pt idx="2">
                  <c:v>Sort conversation</c:v>
                </c:pt>
                <c:pt idx="3">
                  <c:v>Click Conversation</c:v>
                </c:pt>
                <c:pt idx="4">
                  <c:v>Hover Thread Overview</c:v>
                </c:pt>
                <c:pt idx="5">
                  <c:v>Click Thread Overview</c:v>
                </c:pt>
                <c:pt idx="6">
                  <c:v>SortComments</c:v>
                </c:pt>
                <c:pt idx="7">
                  <c:v>Hover Comment</c:v>
                </c:pt>
                <c:pt idx="8">
                  <c:v>Filter Comments</c:v>
                </c:pt>
              </c:strCache>
            </c:strRef>
          </c:cat>
          <c:val>
            <c:numRef>
              <c:f>Interactions!$D$2:$D$10</c:f>
              <c:numCache>
                <c:formatCode>General</c:formatCode>
                <c:ptCount val="9"/>
                <c:pt idx="0">
                  <c:v>97.9791666666666</c:v>
                </c:pt>
                <c:pt idx="1">
                  <c:v>97.39583333333326</c:v>
                </c:pt>
                <c:pt idx="2">
                  <c:v>11.9791666666666</c:v>
                </c:pt>
                <c:pt idx="3">
                  <c:v>87.2135416666666</c:v>
                </c:pt>
                <c:pt idx="4">
                  <c:v>54.01041666666656</c:v>
                </c:pt>
                <c:pt idx="5">
                  <c:v>39.40104166666654</c:v>
                </c:pt>
                <c:pt idx="6">
                  <c:v>6.510416666666655</c:v>
                </c:pt>
                <c:pt idx="7">
                  <c:v>74.4791666666666</c:v>
                </c:pt>
                <c:pt idx="8">
                  <c:v>9.01</c:v>
                </c:pt>
              </c:numCache>
            </c:numRef>
          </c:val>
          <c:extLst xmlns:c16r2="http://schemas.microsoft.com/office/drawing/2015/06/chart">
            <c:ext xmlns:c16="http://schemas.microsoft.com/office/drawing/2014/chart" uri="{C3380CC4-5D6E-409C-BE32-E72D297353CC}">
              <c16:uniqueId val="{00000000-F0B7-477A-8D3C-9D5BF2D66730}"/>
            </c:ext>
          </c:extLst>
        </c:ser>
        <c:dLbls>
          <c:showLegendKey val="0"/>
          <c:showVal val="0"/>
          <c:showCatName val="0"/>
          <c:showSerName val="0"/>
          <c:showPercent val="0"/>
          <c:showBubbleSize val="0"/>
        </c:dLbls>
        <c:gapWidth val="182"/>
        <c:axId val="-2011013112"/>
        <c:axId val="-2010614440"/>
      </c:barChart>
      <c:catAx>
        <c:axId val="-2011013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10614440"/>
        <c:crosses val="autoZero"/>
        <c:auto val="1"/>
        <c:lblAlgn val="ctr"/>
        <c:lblOffset val="100"/>
        <c:noMultiLvlLbl val="0"/>
      </c:catAx>
      <c:valAx>
        <c:axId val="-2010614440"/>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1013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0.56483</cdr:x>
      <cdr:y>0.8834</cdr:y>
    </cdr:from>
    <cdr:to>
      <cdr:x>0.89619</cdr:x>
      <cdr:y>1</cdr:y>
    </cdr:to>
    <cdr:sp macro="" textlink="">
      <cdr:nvSpPr>
        <cdr:cNvPr id="2" name="TextBox 6"/>
        <cdr:cNvSpPr txBox="1"/>
      </cdr:nvSpPr>
      <cdr:spPr>
        <a:xfrm xmlns:a="http://schemas.openxmlformats.org/drawingml/2006/main">
          <a:off x="3080537" y="2952466"/>
          <a:ext cx="1807184" cy="389689"/>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squar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en-CA" sz="1800">
              <a:solidFill>
                <a:sysClr val="windowText" lastClr="000000"/>
              </a:solidFill>
            </a:rPr>
            <a:t>Average rating</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8B5BC-C5A0-4140-B011-129DCED10D81}" type="datetimeFigureOut">
              <a:rPr lang="en-CA" smtClean="0"/>
              <a:t>17-03-13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DEA82-88DD-4DA4-B549-F485A5BE7A64}" type="slidenum">
              <a:rPr lang="en-CA" smtClean="0"/>
              <a:t>‹#›</a:t>
            </a:fld>
            <a:endParaRPr lang="en-CA"/>
          </a:p>
        </p:txBody>
      </p:sp>
    </p:spTree>
    <p:extLst>
      <p:ext uri="{BB962C8B-B14F-4D97-AF65-F5344CB8AC3E}">
        <p14:creationId xmlns:p14="http://schemas.microsoft.com/office/powerpoint/2010/main" val="389219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I’m going to </a:t>
            </a:r>
            <a:r>
              <a:rPr lang="en-CA" dirty="0"/>
              <a:t>present </a:t>
            </a:r>
            <a:r>
              <a:rPr lang="en-CA" dirty="0" err="1"/>
              <a:t>CQAVis</a:t>
            </a:r>
            <a:r>
              <a:rPr lang="en-CA" dirty="0"/>
              <a:t>, a visual text analytics system for supporting community question </a:t>
            </a:r>
            <a:r>
              <a:rPr lang="en-CA" dirty="0" smtClean="0"/>
              <a:t>answering.</a:t>
            </a:r>
          </a:p>
          <a:p>
            <a:r>
              <a:rPr lang="en-CA" dirty="0" smtClean="0"/>
              <a:t>I’m Shafiq Joty;</a:t>
            </a:r>
            <a:r>
              <a:rPr lang="en-CA" baseline="0" dirty="0" smtClean="0"/>
              <a:t> </a:t>
            </a:r>
            <a:r>
              <a:rPr lang="en-CA" baseline="0" dirty="0" err="1" smtClean="0"/>
              <a:t>Enamul</a:t>
            </a:r>
            <a:r>
              <a:rPr lang="en-CA" baseline="0" dirty="0" smtClean="0"/>
              <a:t> could not come, so I am </a:t>
            </a:r>
            <a:r>
              <a:rPr lang="en-CA" baseline="0" dirty="0" err="1" smtClean="0"/>
              <a:t>gonna</a:t>
            </a:r>
            <a:r>
              <a:rPr lang="en-CA" baseline="0" dirty="0" smtClean="0"/>
              <a:t> present on behalf of him.</a:t>
            </a:r>
            <a:endParaRPr lang="en-CA" dirty="0"/>
          </a:p>
        </p:txBody>
      </p:sp>
      <p:sp>
        <p:nvSpPr>
          <p:cNvPr id="4" name="Slide Number Placeholder 3"/>
          <p:cNvSpPr>
            <a:spLocks noGrp="1"/>
          </p:cNvSpPr>
          <p:nvPr>
            <p:ph type="sldNum" sz="quarter" idx="10"/>
          </p:nvPr>
        </p:nvSpPr>
        <p:spPr/>
        <p:txBody>
          <a:bodyPr/>
          <a:lstStyle/>
          <a:p>
            <a:fld id="{C0015E2E-85EF-4F7A-8AF0-193DB44D22F9}" type="slidenum">
              <a:rPr lang="en-CA" smtClean="0"/>
              <a:pPr/>
              <a:t>1</a:t>
            </a:fld>
            <a:endParaRPr lang="en-CA"/>
          </a:p>
        </p:txBody>
      </p:sp>
    </p:spTree>
    <p:extLst>
      <p:ext uri="{BB962C8B-B14F-4D97-AF65-F5344CB8AC3E}">
        <p14:creationId xmlns:p14="http://schemas.microsoft.com/office/powerpoint/2010/main" val="352461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1" dirty="0"/>
              <a:t>V1:</a:t>
            </a:r>
            <a:r>
              <a:rPr lang="en-CA" dirty="0"/>
              <a:t> Annotated training </a:t>
            </a:r>
            <a:r>
              <a:rPr lang="en-CA" dirty="0" smtClean="0"/>
              <a:t>corpus</a:t>
            </a:r>
          </a:p>
          <a:p>
            <a:pPr marL="628650" lvl="1" indent="-171450">
              <a:buFontTx/>
              <a:buChar char="-"/>
            </a:pPr>
            <a:r>
              <a:rPr lang="en-CA" dirty="0" smtClean="0"/>
              <a:t>Related questions</a:t>
            </a:r>
            <a:r>
              <a:rPr lang="en-CA" baseline="0" dirty="0" smtClean="0"/>
              <a:t> with thread view</a:t>
            </a:r>
            <a:endParaRPr lang="en-CA" dirty="0"/>
          </a:p>
          <a:p>
            <a:pPr marL="171450" indent="-171450">
              <a:buFontTx/>
              <a:buChar char="-"/>
            </a:pPr>
            <a:r>
              <a:rPr lang="en-CA" b="1" dirty="0"/>
              <a:t>V2</a:t>
            </a:r>
            <a:r>
              <a:rPr lang="en-CA" b="1" dirty="0" smtClean="0"/>
              <a:t>:</a:t>
            </a:r>
          </a:p>
          <a:p>
            <a:pPr marL="628650" lvl="1" indent="-171450">
              <a:buFontTx/>
              <a:buChar char="-"/>
            </a:pPr>
            <a:r>
              <a:rPr lang="en-CA" b="0" dirty="0" smtClean="0"/>
              <a:t>Thread view was moved</a:t>
            </a:r>
            <a:endParaRPr lang="en-CA" b="0" dirty="0"/>
          </a:p>
          <a:p>
            <a:pPr marL="628650" lvl="1" indent="-171450">
              <a:buFontTx/>
              <a:buChar char="-"/>
            </a:pPr>
            <a:r>
              <a:rPr lang="en-CA" dirty="0"/>
              <a:t>Simplified by removing some features that are not crucial</a:t>
            </a:r>
            <a:endParaRPr lang="en-CA" baseline="0" dirty="0"/>
          </a:p>
          <a:p>
            <a:pPr marL="628650" lvl="1" indent="-171450">
              <a:buFontTx/>
              <a:buChar char="-"/>
            </a:pPr>
            <a:r>
              <a:rPr lang="en-CA" baseline="0" dirty="0"/>
              <a:t>Used for pilot study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CA" b="1" dirty="0"/>
              <a:t>V3:</a:t>
            </a:r>
            <a:endParaRPr lang="en-CA" b="0" baseline="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b="0" baseline="0" dirty="0"/>
              <a:t>Deployed in the Qatar </a:t>
            </a:r>
            <a:r>
              <a:rPr lang="en-CA" b="0" baseline="0" dirty="0" err="1"/>
              <a:t>Licing</a:t>
            </a:r>
            <a:r>
              <a:rPr lang="en-CA" b="0" baseline="0" dirty="0"/>
              <a:t> forum</a:t>
            </a:r>
          </a:p>
        </p:txBody>
      </p:sp>
      <p:sp>
        <p:nvSpPr>
          <p:cNvPr id="4" name="Slide Number Placeholder 3"/>
          <p:cNvSpPr>
            <a:spLocks noGrp="1"/>
          </p:cNvSpPr>
          <p:nvPr>
            <p:ph type="sldNum" sz="quarter" idx="10"/>
          </p:nvPr>
        </p:nvSpPr>
        <p:spPr/>
        <p:txBody>
          <a:bodyPr/>
          <a:lstStyle/>
          <a:p>
            <a:fld id="{A34DEA82-88DD-4DA4-B549-F485A5BE7A64}" type="slidenum">
              <a:rPr lang="en-CA" smtClean="0"/>
              <a:t>14</a:t>
            </a:fld>
            <a:endParaRPr lang="en-CA"/>
          </a:p>
        </p:txBody>
      </p:sp>
    </p:spTree>
    <p:extLst>
      <p:ext uri="{BB962C8B-B14F-4D97-AF65-F5344CB8AC3E}">
        <p14:creationId xmlns:p14="http://schemas.microsoft.com/office/powerpoint/2010/main" val="225352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Video</a:t>
            </a:r>
            <a:r>
              <a:rPr lang="en-CA" baseline="0" dirty="0"/>
              <a:t> demo</a:t>
            </a:r>
          </a:p>
          <a:p>
            <a:endParaRPr lang="en-CA" dirty="0"/>
          </a:p>
        </p:txBody>
      </p:sp>
      <p:sp>
        <p:nvSpPr>
          <p:cNvPr id="4" name="Slide Number Placeholder 3"/>
          <p:cNvSpPr>
            <a:spLocks noGrp="1"/>
          </p:cNvSpPr>
          <p:nvPr>
            <p:ph type="sldNum" sz="quarter" idx="10"/>
          </p:nvPr>
        </p:nvSpPr>
        <p:spPr/>
        <p:txBody>
          <a:bodyPr/>
          <a:lstStyle/>
          <a:p>
            <a:fld id="{1FA148BD-8F52-4709-B152-1F1EFF7BA566}" type="slidenum">
              <a:rPr lang="en-CA" smtClean="0"/>
              <a:t>16</a:t>
            </a:fld>
            <a:endParaRPr lang="en-CA"/>
          </a:p>
        </p:txBody>
      </p:sp>
    </p:spTree>
    <p:extLst>
      <p:ext uri="{BB962C8B-B14F-4D97-AF65-F5344CB8AC3E}">
        <p14:creationId xmlns:p14="http://schemas.microsoft.com/office/powerpoint/2010/main" val="61180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For evaluation we performed</a:t>
            </a:r>
            <a:r>
              <a:rPr lang="en-CA" b="1" baseline="0" dirty="0" smtClean="0"/>
              <a:t> an online user study with real users, real data and real tasks.</a:t>
            </a:r>
            <a:endParaRPr lang="en-CA" b="1" dirty="0" smtClean="0"/>
          </a:p>
          <a:p>
            <a:pPr marL="171450" indent="-171450">
              <a:buFontTx/>
              <a:buChar char="-"/>
            </a:pPr>
            <a:r>
              <a:rPr lang="en-CA" baseline="0" dirty="0" smtClean="0"/>
              <a:t>Ecological validity of the tool</a:t>
            </a:r>
          </a:p>
          <a:p>
            <a:pPr marL="171450" indent="-171450">
              <a:buFontTx/>
              <a:buChar char="-"/>
            </a:pPr>
            <a:endParaRPr lang="en-CA" baseline="0" dirty="0"/>
          </a:p>
          <a:p>
            <a:pPr marL="0" indent="0">
              <a:buFontTx/>
              <a:buNone/>
            </a:pPr>
            <a:r>
              <a:rPr lang="en-CA" baseline="0" dirty="0"/>
              <a:t>Challenges:</a:t>
            </a:r>
          </a:p>
          <a:p>
            <a:pPr marL="171450" indent="-171450">
              <a:buFontTx/>
              <a:buChar char="-"/>
            </a:pPr>
            <a:r>
              <a:rPr lang="en-CA" baseline="0" dirty="0"/>
              <a:t>Uncontrolled</a:t>
            </a:r>
          </a:p>
          <a:p>
            <a:pPr marL="171450" indent="-171450">
              <a:buFontTx/>
              <a:buChar char="-"/>
            </a:pPr>
            <a:r>
              <a:rPr lang="en-CA" baseline="0" dirty="0"/>
              <a:t>Less incentives for users</a:t>
            </a:r>
            <a:endParaRPr lang="en-CA" dirty="0"/>
          </a:p>
        </p:txBody>
      </p:sp>
      <p:sp>
        <p:nvSpPr>
          <p:cNvPr id="4" name="Slide Number Placeholder 3"/>
          <p:cNvSpPr>
            <a:spLocks noGrp="1"/>
          </p:cNvSpPr>
          <p:nvPr>
            <p:ph type="sldNum" sz="quarter" idx="10"/>
          </p:nvPr>
        </p:nvSpPr>
        <p:spPr/>
        <p:txBody>
          <a:bodyPr/>
          <a:lstStyle/>
          <a:p>
            <a:fld id="{A34DEA82-88DD-4DA4-B549-F485A5BE7A64}" type="slidenum">
              <a:rPr lang="en-CA" smtClean="0"/>
              <a:t>18</a:t>
            </a:fld>
            <a:endParaRPr lang="en-CA"/>
          </a:p>
        </p:txBody>
      </p:sp>
    </p:spTree>
    <p:extLst>
      <p:ext uri="{BB962C8B-B14F-4D97-AF65-F5344CB8AC3E}">
        <p14:creationId xmlns:p14="http://schemas.microsoft.com/office/powerpoint/2010/main" val="2291757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Challenges</a:t>
            </a:r>
            <a:r>
              <a:rPr lang="en-CA" baseline="0" dirty="0"/>
              <a:t> of collecting data for online study</a:t>
            </a:r>
          </a:p>
          <a:p>
            <a:r>
              <a:rPr lang="en-CA" dirty="0"/>
              <a:t>Lab study</a:t>
            </a:r>
            <a:r>
              <a:rPr lang="en-CA" baseline="0" dirty="0"/>
              <a:t>: </a:t>
            </a:r>
            <a:r>
              <a:rPr lang="en-CA" dirty="0"/>
              <a:t>Observation, </a:t>
            </a:r>
          </a:p>
        </p:txBody>
      </p:sp>
      <p:sp>
        <p:nvSpPr>
          <p:cNvPr id="4" name="Slide Number Placeholder 3"/>
          <p:cNvSpPr>
            <a:spLocks noGrp="1"/>
          </p:cNvSpPr>
          <p:nvPr>
            <p:ph type="sldNum" sz="quarter" idx="10"/>
          </p:nvPr>
        </p:nvSpPr>
        <p:spPr/>
        <p:txBody>
          <a:bodyPr/>
          <a:lstStyle/>
          <a:p>
            <a:fld id="{A34DEA82-88DD-4DA4-B549-F485A5BE7A64}" type="slidenum">
              <a:rPr lang="en-CA" smtClean="0"/>
              <a:t>19</a:t>
            </a:fld>
            <a:endParaRPr lang="en-CA"/>
          </a:p>
        </p:txBody>
      </p:sp>
    </p:spTree>
    <p:extLst>
      <p:ext uri="{BB962C8B-B14F-4D97-AF65-F5344CB8AC3E}">
        <p14:creationId xmlns:p14="http://schemas.microsoft.com/office/powerpoint/2010/main" val="171810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20</a:t>
            </a:fld>
            <a:endParaRPr lang="en-CA"/>
          </a:p>
        </p:txBody>
      </p:sp>
    </p:spTree>
    <p:extLst>
      <p:ext uri="{BB962C8B-B14F-4D97-AF65-F5344CB8AC3E}">
        <p14:creationId xmlns:p14="http://schemas.microsoft.com/office/powerpoint/2010/main" val="3907332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percentage of users used it</a:t>
            </a:r>
          </a:p>
          <a:p>
            <a:r>
              <a:rPr lang="en-CA" dirty="0"/>
              <a:t>On </a:t>
            </a:r>
            <a:r>
              <a:rPr lang="en-CA" dirty="0" err="1"/>
              <a:t>ovg</a:t>
            </a:r>
            <a:r>
              <a:rPr lang="en-CA" dirty="0"/>
              <a:t> </a:t>
            </a:r>
            <a:r>
              <a:rPr lang="en-CA"/>
              <a:t>freq</a:t>
            </a:r>
          </a:p>
        </p:txBody>
      </p:sp>
      <p:sp>
        <p:nvSpPr>
          <p:cNvPr id="4" name="Slide Number Placeholder 3"/>
          <p:cNvSpPr>
            <a:spLocks noGrp="1"/>
          </p:cNvSpPr>
          <p:nvPr>
            <p:ph type="sldNum" sz="quarter" idx="10"/>
          </p:nvPr>
        </p:nvSpPr>
        <p:spPr/>
        <p:txBody>
          <a:bodyPr/>
          <a:lstStyle/>
          <a:p>
            <a:fld id="{E806339F-CC62-4F9D-BA3F-0D03833C8571}" type="slidenum">
              <a:rPr lang="en-CA" smtClean="0"/>
              <a:t>21</a:t>
            </a:fld>
            <a:endParaRPr lang="en-CA"/>
          </a:p>
        </p:txBody>
      </p:sp>
    </p:spTree>
    <p:extLst>
      <p:ext uri="{BB962C8B-B14F-4D97-AF65-F5344CB8AC3E}">
        <p14:creationId xmlns:p14="http://schemas.microsoft.com/office/powerpoint/2010/main" val="134261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Really critical to perform in an ecologically….. </a:t>
            </a:r>
          </a:p>
          <a:p>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22</a:t>
            </a:fld>
            <a:endParaRPr lang="en-CA"/>
          </a:p>
        </p:txBody>
      </p:sp>
    </p:spTree>
    <p:extLst>
      <p:ext uri="{BB962C8B-B14F-4D97-AF65-F5344CB8AC3E}">
        <p14:creationId xmlns:p14="http://schemas.microsoft.com/office/powerpoint/2010/main" val="3850711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23</a:t>
            </a:fld>
            <a:endParaRPr lang="en-CA"/>
          </a:p>
        </p:txBody>
      </p:sp>
    </p:spTree>
    <p:extLst>
      <p:ext uri="{BB962C8B-B14F-4D97-AF65-F5344CB8AC3E}">
        <p14:creationId xmlns:p14="http://schemas.microsoft.com/office/powerpoint/2010/main" val="320845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Need to introduce Qatar living. One of the most popular sites in Qatar, used my many expats…</a:t>
            </a:r>
          </a:p>
        </p:txBody>
      </p:sp>
      <p:sp>
        <p:nvSpPr>
          <p:cNvPr id="4" name="Slide Number Placeholder 3"/>
          <p:cNvSpPr>
            <a:spLocks noGrp="1"/>
          </p:cNvSpPr>
          <p:nvPr>
            <p:ph type="sldNum" sz="quarter" idx="10"/>
          </p:nvPr>
        </p:nvSpPr>
        <p:spPr/>
        <p:txBody>
          <a:bodyPr/>
          <a:lstStyle/>
          <a:p>
            <a:fld id="{A34DEA82-88DD-4DA4-B549-F485A5BE7A64}" type="slidenum">
              <a:rPr lang="en-CA" smtClean="0"/>
              <a:t>26</a:t>
            </a:fld>
            <a:endParaRPr lang="en-CA"/>
          </a:p>
        </p:txBody>
      </p:sp>
    </p:spTree>
    <p:extLst>
      <p:ext uri="{BB962C8B-B14F-4D97-AF65-F5344CB8AC3E}">
        <p14:creationId xmlns:p14="http://schemas.microsoft.com/office/powerpoint/2010/main" val="116299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Community </a:t>
            </a:r>
            <a:r>
              <a:rPr lang="en-US" sz="1200" b="0" i="0" kern="1200" dirty="0" smtClean="0">
                <a:solidFill>
                  <a:schemeClr val="tx1"/>
                </a:solidFill>
                <a:effectLst/>
                <a:latin typeface="+mn-lt"/>
                <a:ea typeface="+mn-ea"/>
                <a:cs typeface="+mn-cs"/>
              </a:rPr>
              <a:t>forums like </a:t>
            </a:r>
            <a:r>
              <a:rPr lang="en-US" sz="1200" b="0" i="0" kern="1200" dirty="0" err="1">
                <a:solidFill>
                  <a:schemeClr val="tx1"/>
                </a:solidFill>
                <a:effectLst/>
                <a:latin typeface="+mn-lt"/>
                <a:ea typeface="+mn-ea"/>
                <a:cs typeface="+mn-cs"/>
              </a:rPr>
              <a:t>StackExchage</a:t>
            </a:r>
            <a:r>
              <a:rPr lang="en-US" sz="1200" b="0" i="0" kern="1200" dirty="0">
                <a:solidFill>
                  <a:schemeClr val="tx1"/>
                </a:solidFill>
                <a:effectLst/>
                <a:latin typeface="+mn-lt"/>
                <a:ea typeface="+mn-ea"/>
                <a:cs typeface="+mn-cs"/>
              </a:rPr>
              <a:t>, Yahoo! Answers, and </a:t>
            </a:r>
            <a:r>
              <a:rPr lang="en-US" sz="1200" b="0" i="0" kern="1200" dirty="0" err="1">
                <a:solidFill>
                  <a:schemeClr val="tx1"/>
                </a:solidFill>
                <a:effectLst/>
                <a:latin typeface="+mn-lt"/>
                <a:ea typeface="+mn-ea"/>
                <a:cs typeface="+mn-cs"/>
              </a:rPr>
              <a:t>Quora</a:t>
            </a:r>
            <a:r>
              <a:rPr lang="en-US" sz="1200" b="0" i="0" kern="1200" dirty="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have become</a:t>
            </a:r>
            <a:r>
              <a:rPr lang="en-US" sz="1200" b="0" i="0" kern="1200" baseline="0" dirty="0" smtClean="0">
                <a:solidFill>
                  <a:schemeClr val="tx1"/>
                </a:solidFill>
                <a:effectLst/>
                <a:latin typeface="+mn-lt"/>
                <a:ea typeface="+mn-ea"/>
                <a:cs typeface="+mn-cs"/>
              </a:rPr>
              <a:t> very popular </a:t>
            </a:r>
            <a:r>
              <a:rPr lang="en-US" sz="1200" b="0" i="0" kern="1200" dirty="0" smtClean="0">
                <a:solidFill>
                  <a:schemeClr val="tx1"/>
                </a:solidFill>
                <a:effectLst/>
                <a:latin typeface="+mn-lt"/>
                <a:ea typeface="+mn-ea"/>
                <a:cs typeface="+mn-cs"/>
              </a:rPr>
              <a:t>nowadays</a:t>
            </a:r>
            <a:r>
              <a:rPr lang="en-US" sz="1200" b="0" i="0" kern="1200" baseline="0" dirty="0" smtClean="0">
                <a:solidFill>
                  <a:schemeClr val="tx1"/>
                </a:solidFill>
                <a:effectLst/>
                <a:latin typeface="+mn-lt"/>
                <a:ea typeface="+mn-ea"/>
                <a:cs typeface="+mn-cs"/>
              </a:rPr>
              <a:t>, where communities share information and collectively satisfy their information needs.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forums organize content in the form of question-comment threads,</a:t>
            </a:r>
            <a:r>
              <a:rPr lang="en-US" sz="1200" b="0" i="0" kern="1200" baseline="0" dirty="0" smtClean="0">
                <a:solidFill>
                  <a:schemeClr val="tx1"/>
                </a:solidFill>
                <a:effectLst/>
                <a:latin typeface="+mn-lt"/>
                <a:ea typeface="+mn-ea"/>
                <a:cs typeface="+mn-cs"/>
              </a:rPr>
              <a:t> where a question posed by a used may be answered by a p….</a:t>
            </a:r>
            <a:r>
              <a:rPr lang="en-US" sz="1200" b="0" i="0" kern="1200" dirty="0" smtClean="0">
                <a:solidFill>
                  <a:schemeClr val="tx1"/>
                </a:solidFill>
                <a:effectLst/>
                <a:latin typeface="+mn-lt"/>
                <a:ea typeface="+mn-ea"/>
                <a:cs typeface="+mn-cs"/>
              </a:rPr>
              <a:t> </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2</a:t>
            </a:fld>
            <a:endParaRPr lang="en-CA"/>
          </a:p>
        </p:txBody>
      </p:sp>
    </p:spTree>
    <p:extLst>
      <p:ext uri="{BB962C8B-B14F-4D97-AF65-F5344CB8AC3E}">
        <p14:creationId xmlns:p14="http://schemas.microsoft.com/office/powerpoint/2010/main" val="192129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posting the question people often search in CQA forum to find answers from previously asked questions…</a:t>
            </a:r>
          </a:p>
          <a:p>
            <a:r>
              <a:rPr lang="en-US" dirty="0"/>
              <a:t>For instance, consider John, who is an expatriate in Qatar arrived in Qatar and is looking for a good bank….</a:t>
            </a:r>
          </a:p>
          <a:p>
            <a:r>
              <a:rPr lang="en-US" dirty="0"/>
              <a:t>Given the new question… the traditional interface returns a list of previously asked questions… Each question is followed by a set of comments…</a:t>
            </a:r>
          </a:p>
        </p:txBody>
      </p:sp>
      <p:sp>
        <p:nvSpPr>
          <p:cNvPr id="4" name="Slide Number Placeholder 3"/>
          <p:cNvSpPr>
            <a:spLocks noGrp="1"/>
          </p:cNvSpPr>
          <p:nvPr>
            <p:ph type="sldNum" sz="quarter" idx="10"/>
          </p:nvPr>
        </p:nvSpPr>
        <p:spPr/>
        <p:txBody>
          <a:bodyPr/>
          <a:lstStyle/>
          <a:p>
            <a:fld id="{A34DEA82-88DD-4DA4-B549-F485A5BE7A64}" type="slidenum">
              <a:rPr lang="en-CA" smtClean="0"/>
              <a:t>3</a:t>
            </a:fld>
            <a:endParaRPr lang="en-CA"/>
          </a:p>
        </p:txBody>
      </p:sp>
    </p:spTree>
    <p:extLst>
      <p:ext uri="{BB962C8B-B14F-4D97-AF65-F5344CB8AC3E}">
        <p14:creationId xmlns:p14="http://schemas.microsoft.com/office/powerpoint/2010/main" val="766918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FA148BD-8F52-4709-B152-1F1EFF7BA566}" type="slidenum">
              <a:rPr lang="en-CA" smtClean="0"/>
              <a:t>4</a:t>
            </a:fld>
            <a:endParaRPr lang="en-CA"/>
          </a:p>
        </p:txBody>
      </p:sp>
    </p:spTree>
    <p:extLst>
      <p:ext uri="{BB962C8B-B14F-4D97-AF65-F5344CB8AC3E}">
        <p14:creationId xmlns:p14="http://schemas.microsoft.com/office/powerpoint/2010/main" val="207788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here is the outline of today’s talk. </a:t>
            </a:r>
          </a:p>
          <a:p>
            <a:r>
              <a:rPr lang="en-US" dirty="0" smtClean="0"/>
              <a:t>First,</a:t>
            </a:r>
            <a:r>
              <a:rPr lang="en-US" baseline="0" dirty="0" smtClean="0"/>
              <a:t> we analyze user requirements in CQA forums and identify use cases, tasks and design needs.</a:t>
            </a:r>
          </a:p>
          <a:p>
            <a:r>
              <a:rPr lang="en-US" baseline="0" dirty="0" smtClean="0"/>
              <a:t>Then, we present the system, at the core of the system, we combine search and NLP and we design a visualization system using user-centered…</a:t>
            </a:r>
          </a:p>
          <a:p>
            <a:r>
              <a:rPr lang="en-US" baseline="0" dirty="0" smtClean="0"/>
              <a:t>Finally, we evaluate the system with real uses and present the lessons learned..</a:t>
            </a:r>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5</a:t>
            </a:fld>
            <a:endParaRPr lang="en-CA"/>
          </a:p>
        </p:txBody>
      </p:sp>
    </p:spTree>
    <p:extLst>
      <p:ext uri="{BB962C8B-B14F-4D97-AF65-F5344CB8AC3E}">
        <p14:creationId xmlns:p14="http://schemas.microsoft.com/office/powerpoint/2010/main" val="272215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r>
              <a:rPr lang="en-CA" dirty="0"/>
              <a:t>Need to introduce Qatar living. One of the most popular sites in Qatar, used my many expats…</a:t>
            </a:r>
          </a:p>
        </p:txBody>
      </p:sp>
      <p:sp>
        <p:nvSpPr>
          <p:cNvPr id="4" name="Slide Number Placeholder 3"/>
          <p:cNvSpPr>
            <a:spLocks noGrp="1"/>
          </p:cNvSpPr>
          <p:nvPr>
            <p:ph type="sldNum" sz="quarter" idx="10"/>
          </p:nvPr>
        </p:nvSpPr>
        <p:spPr/>
        <p:txBody>
          <a:bodyPr/>
          <a:lstStyle/>
          <a:p>
            <a:fld id="{A34DEA82-88DD-4DA4-B549-F485A5BE7A64}" type="slidenum">
              <a:rPr lang="en-CA" smtClean="0"/>
              <a:t>6</a:t>
            </a:fld>
            <a:endParaRPr lang="en-CA"/>
          </a:p>
        </p:txBody>
      </p:sp>
    </p:spTree>
    <p:extLst>
      <p:ext uri="{BB962C8B-B14F-4D97-AF65-F5344CB8AC3E}">
        <p14:creationId xmlns:p14="http://schemas.microsoft.com/office/powerpoint/2010/main" val="1773520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how the overall system works. Given an input question, we first use a custom search</a:t>
            </a:r>
            <a:r>
              <a:rPr lang="en-US" baseline="0" dirty="0" smtClean="0"/>
              <a:t> in the Qatar Living website to retrieve a ranked list of question threads. Then a comment classifier ranks the comments in the question threads. Answer ranker module combines the question thread rank and comment classifier rank to rank the comments and pass them to the presentation module.</a:t>
            </a:r>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8</a:t>
            </a:fld>
            <a:endParaRPr lang="en-CA"/>
          </a:p>
        </p:txBody>
      </p:sp>
    </p:spTree>
    <p:extLst>
      <p:ext uri="{BB962C8B-B14F-4D97-AF65-F5344CB8AC3E}">
        <p14:creationId xmlns:p14="http://schemas.microsoft.com/office/powerpoint/2010/main" val="4044781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12</a:t>
            </a:fld>
            <a:endParaRPr lang="en-CA"/>
          </a:p>
        </p:txBody>
      </p:sp>
    </p:spTree>
    <p:extLst>
      <p:ext uri="{BB962C8B-B14F-4D97-AF65-F5344CB8AC3E}">
        <p14:creationId xmlns:p14="http://schemas.microsoft.com/office/powerpoint/2010/main" val="60903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DEA82-88DD-4DA4-B549-F485A5BE7A64}" type="slidenum">
              <a:rPr lang="en-CA" smtClean="0"/>
              <a:t>13</a:t>
            </a:fld>
            <a:endParaRPr lang="en-CA"/>
          </a:p>
        </p:txBody>
      </p:sp>
    </p:spTree>
    <p:extLst>
      <p:ext uri="{BB962C8B-B14F-4D97-AF65-F5344CB8AC3E}">
        <p14:creationId xmlns:p14="http://schemas.microsoft.com/office/powerpoint/2010/main" val="130849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AA4289D7-DDF7-461D-8197-6813F0BFF84F}" type="datetime1">
              <a:rPr lang="en-CA" smtClean="0"/>
              <a:t>17-03-13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027692" y="6388434"/>
            <a:ext cx="2743200" cy="365125"/>
          </a:xfrm>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1244540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99A9C558-9AE2-4513-B37A-CB2C3D5B54DA}" type="datetime1">
              <a:rPr lang="en-CA" smtClean="0"/>
              <a:t>17-03-13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184952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4ACDB70F-578A-43C9-A394-9424F6BD18D3}" type="datetime1">
              <a:rPr lang="en-CA" smtClean="0"/>
              <a:t>17-03-13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416800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lumMod val="75000"/>
                  </a:schemeClr>
                </a:solidFill>
              </a:defRPr>
            </a:lvl1pPr>
          </a:lstStyle>
          <a:p>
            <a:r>
              <a:rPr lang="en-US" dirty="0"/>
              <a:t>Click to edit Master title style</a:t>
            </a:r>
            <a:endParaRPr lang="en-CA"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C53C8929-A8C8-41F3-8A7E-2DB6E0485596}" type="datetime1">
              <a:rPr lang="en-CA" smtClean="0"/>
              <a:t>17-03-13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1878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9D7396-B3C8-4F8C-8871-B9EF30045B9B}" type="datetime1">
              <a:rPr lang="en-CA" smtClean="0"/>
              <a:t>17-03-13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161286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55885B4-F58E-4FBC-BC52-1FB724AB1D06}" type="datetime1">
              <a:rPr lang="en-CA" smtClean="0"/>
              <a:t>17-03-13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204746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12EF57D-8549-447B-A84E-0B67C30BDF86}" type="datetime1">
              <a:rPr lang="en-CA" smtClean="0"/>
              <a:t>17-03-13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242849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C891B58A-7F3E-488B-AF5E-61A7D7E584E3}" type="datetime1">
              <a:rPr lang="en-CA" smtClean="0"/>
              <a:t>17-03-13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169051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74C60B-2AC1-42FF-8EA6-EA067220D1B9}" type="datetime1">
              <a:rPr lang="en-CA" smtClean="0"/>
              <a:t>17-03-13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946178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58E47D-0EAF-4E8B-824D-0BE365B16A79}" type="datetime1">
              <a:rPr lang="en-CA" smtClean="0"/>
              <a:t>17-03-13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2149792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CDC7A2-11DF-4268-846B-F2DA2C6FB4F1}" type="datetime1">
              <a:rPr lang="en-CA" smtClean="0"/>
              <a:t>17-03-13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5025804-774E-4F05-82CB-B4A1F12E577A}" type="slidenum">
              <a:rPr lang="en-CA" smtClean="0"/>
              <a:t>‹#›</a:t>
            </a:fld>
            <a:endParaRPr lang="en-CA"/>
          </a:p>
        </p:txBody>
      </p:sp>
    </p:spTree>
    <p:extLst>
      <p:ext uri="{BB962C8B-B14F-4D97-AF65-F5344CB8AC3E}">
        <p14:creationId xmlns:p14="http://schemas.microsoft.com/office/powerpoint/2010/main" val="3003361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601BBE-F63D-4BA0-AC3A-1F69E71A8CD6}" type="datetime1">
              <a:rPr lang="en-CA" smtClean="0"/>
              <a:t>17-03-13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025804-774E-4F05-82CB-B4A1F12E577A}" type="slidenum">
              <a:rPr lang="en-CA" smtClean="0"/>
              <a:t>‹#›</a:t>
            </a:fld>
            <a:endParaRPr lang="en-CA"/>
          </a:p>
        </p:txBody>
      </p:sp>
    </p:spTree>
    <p:extLst>
      <p:ext uri="{BB962C8B-B14F-4D97-AF65-F5344CB8AC3E}">
        <p14:creationId xmlns:p14="http://schemas.microsoft.com/office/powerpoint/2010/main" val="3127164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gif"/><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hyperlink" Target="iyas.qcri.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9630" y="2130429"/>
            <a:ext cx="9642763" cy="1470025"/>
          </a:xfrm>
        </p:spPr>
        <p:txBody>
          <a:bodyPr>
            <a:noAutofit/>
          </a:bodyPr>
          <a:lstStyle/>
          <a:p>
            <a:r>
              <a:rPr lang="en-US" sz="5000" b="1" dirty="0" err="1">
                <a:solidFill>
                  <a:schemeClr val="accent2">
                    <a:lumMod val="75000"/>
                  </a:schemeClr>
                </a:solidFill>
              </a:rPr>
              <a:t>CQAVis</a:t>
            </a:r>
            <a:r>
              <a:rPr lang="en-US" sz="5000" b="1" dirty="0">
                <a:solidFill>
                  <a:schemeClr val="accent2">
                    <a:lumMod val="75000"/>
                  </a:schemeClr>
                </a:solidFill>
              </a:rPr>
              <a:t>: Visual Text Analytics</a:t>
            </a:r>
            <a:br>
              <a:rPr lang="en-US" sz="5000" b="1" dirty="0">
                <a:solidFill>
                  <a:schemeClr val="accent2">
                    <a:lumMod val="75000"/>
                  </a:schemeClr>
                </a:solidFill>
              </a:rPr>
            </a:br>
            <a:r>
              <a:rPr lang="en-US" sz="5000" b="1" dirty="0">
                <a:solidFill>
                  <a:schemeClr val="accent2">
                    <a:lumMod val="75000"/>
                  </a:schemeClr>
                </a:solidFill>
              </a:rPr>
              <a:t>for Community Question Answering</a:t>
            </a:r>
            <a:endParaRPr lang="en-CA" sz="5000" b="1" dirty="0">
              <a:solidFill>
                <a:schemeClr val="accent2">
                  <a:lumMod val="75000"/>
                </a:schemeClr>
              </a:solidFill>
            </a:endParaRPr>
          </a:p>
        </p:txBody>
      </p:sp>
      <p:sp>
        <p:nvSpPr>
          <p:cNvPr id="5" name="TextBox 4"/>
          <p:cNvSpPr txBox="1"/>
          <p:nvPr/>
        </p:nvSpPr>
        <p:spPr>
          <a:xfrm>
            <a:off x="1813426" y="4358983"/>
            <a:ext cx="9156273" cy="1077218"/>
          </a:xfrm>
          <a:prstGeom prst="rect">
            <a:avLst/>
          </a:prstGeom>
          <a:noFill/>
        </p:spPr>
        <p:txBody>
          <a:bodyPr wrap="square" rtlCol="0">
            <a:spAutoFit/>
          </a:bodyPr>
          <a:lstStyle/>
          <a:p>
            <a:r>
              <a:rPr lang="en-US" sz="2400" dirty="0"/>
              <a:t>Enamul Hoque</a:t>
            </a:r>
            <a:r>
              <a:rPr lang="es-ES" sz="2400" baseline="30000" dirty="0"/>
              <a:t>‡</a:t>
            </a:r>
            <a:r>
              <a:rPr lang="en-US" sz="2400" dirty="0"/>
              <a:t>, </a:t>
            </a:r>
            <a:r>
              <a:rPr lang="en-US" sz="2400" b="1" dirty="0"/>
              <a:t>Shafiq Joty</a:t>
            </a:r>
            <a:r>
              <a:rPr lang="es-ES" sz="2400" baseline="30000" dirty="0"/>
              <a:t>†</a:t>
            </a:r>
            <a:r>
              <a:rPr lang="en-US" sz="2400" dirty="0"/>
              <a:t>, </a:t>
            </a:r>
            <a:r>
              <a:rPr lang="en-US" sz="2400" dirty="0" err="1"/>
              <a:t>Lluís</a:t>
            </a:r>
            <a:r>
              <a:rPr lang="en-US" sz="2400" dirty="0"/>
              <a:t> </a:t>
            </a:r>
            <a:r>
              <a:rPr lang="en-US" sz="2400" dirty="0" err="1"/>
              <a:t>Màrquez</a:t>
            </a:r>
            <a:r>
              <a:rPr lang="es-ES" sz="2400" baseline="30000" dirty="0"/>
              <a:t>†</a:t>
            </a:r>
            <a:r>
              <a:rPr lang="en-US" sz="2400" dirty="0"/>
              <a:t> and </a:t>
            </a:r>
            <a:r>
              <a:rPr lang="en-CA" sz="2400" dirty="0"/>
              <a:t>Giuseppe Carenini</a:t>
            </a:r>
            <a:r>
              <a:rPr lang="es-ES" sz="2400" baseline="30000" dirty="0"/>
              <a:t>‡</a:t>
            </a:r>
            <a:endParaRPr lang="en-CA" sz="2400" baseline="30000" dirty="0"/>
          </a:p>
          <a:p>
            <a:pPr algn="ctr"/>
            <a:r>
              <a:rPr lang="es-ES" sz="2400" baseline="30000" dirty="0"/>
              <a:t>†</a:t>
            </a:r>
            <a:r>
              <a:rPr lang="es-ES" sz="2000" dirty="0"/>
              <a:t>ALT </a:t>
            </a:r>
            <a:r>
              <a:rPr lang="es-ES" sz="2000" dirty="0" err="1"/>
              <a:t>group</a:t>
            </a:r>
            <a:r>
              <a:rPr lang="es-ES" sz="2000" dirty="0"/>
              <a:t>, Qatar Computing </a:t>
            </a:r>
            <a:r>
              <a:rPr lang="es-ES" sz="2000" dirty="0" err="1"/>
              <a:t>Research</a:t>
            </a:r>
            <a:r>
              <a:rPr lang="es-ES" sz="2000" dirty="0"/>
              <a:t> </a:t>
            </a:r>
            <a:r>
              <a:rPr lang="es-ES" sz="2000" dirty="0" err="1"/>
              <a:t>Institute</a:t>
            </a:r>
            <a:r>
              <a:rPr lang="es-ES" sz="2000" dirty="0"/>
              <a:t>, HBKU</a:t>
            </a:r>
          </a:p>
          <a:p>
            <a:pPr algn="ctr"/>
            <a:r>
              <a:rPr lang="es-ES" sz="2000" baseline="30000" dirty="0"/>
              <a:t>‡</a:t>
            </a:r>
            <a:r>
              <a:rPr lang="es-ES" sz="2000" dirty="0" err="1"/>
              <a:t>Department</a:t>
            </a:r>
            <a:r>
              <a:rPr lang="es-ES" sz="2000" dirty="0"/>
              <a:t> of </a:t>
            </a:r>
            <a:r>
              <a:rPr lang="es-ES" sz="2000" dirty="0" err="1"/>
              <a:t>Computer</a:t>
            </a:r>
            <a:r>
              <a:rPr lang="es-ES" sz="2000" dirty="0"/>
              <a:t> </a:t>
            </a:r>
            <a:r>
              <a:rPr lang="es-ES" sz="2000" dirty="0" err="1"/>
              <a:t>Science</a:t>
            </a:r>
            <a:r>
              <a:rPr lang="es-ES" sz="2000" dirty="0"/>
              <a:t>, </a:t>
            </a:r>
            <a:r>
              <a:rPr lang="es-ES" sz="2000" dirty="0" err="1"/>
              <a:t>University</a:t>
            </a:r>
            <a:r>
              <a:rPr lang="es-ES" sz="2000" dirty="0"/>
              <a:t> of British Columbia </a:t>
            </a:r>
          </a:p>
        </p:txBody>
      </p:sp>
      <p:pic>
        <p:nvPicPr>
          <p:cNvPr id="6" name="Picture 2" descr="http://assets.brand.ubc.ca/signatures/4_logo/1_blue282/rgb/s4b.jpg"/>
          <p:cNvPicPr>
            <a:picLocks noChangeAspect="1" noChangeArrowheads="1"/>
          </p:cNvPicPr>
          <p:nvPr/>
        </p:nvPicPr>
        <p:blipFill>
          <a:blip r:embed="rId3" cstate="print"/>
          <a:srcRect/>
          <a:stretch>
            <a:fillRect/>
          </a:stretch>
        </p:blipFill>
        <p:spPr bwMode="auto">
          <a:xfrm>
            <a:off x="1047751" y="621145"/>
            <a:ext cx="766642" cy="1043226"/>
          </a:xfrm>
          <a:prstGeom prst="rect">
            <a:avLst/>
          </a:prstGeom>
          <a:noFill/>
        </p:spPr>
      </p:pic>
      <p:sp>
        <p:nvSpPr>
          <p:cNvPr id="7" name="Rectangle 6"/>
          <p:cNvSpPr/>
          <p:nvPr/>
        </p:nvSpPr>
        <p:spPr>
          <a:xfrm>
            <a:off x="1808018" y="621146"/>
            <a:ext cx="4572000" cy="646331"/>
          </a:xfrm>
          <a:prstGeom prst="rect">
            <a:avLst/>
          </a:prstGeom>
        </p:spPr>
        <p:txBody>
          <a:bodyPr>
            <a:spAutoFit/>
          </a:bodyPr>
          <a:lstStyle/>
          <a:p>
            <a:r>
              <a:rPr lang="en-US" dirty="0">
                <a:solidFill>
                  <a:srgbClr val="000000"/>
                </a:solidFill>
              </a:rPr>
              <a:t>Department of Computer Science</a:t>
            </a:r>
          </a:p>
          <a:p>
            <a:r>
              <a:rPr lang="en-US" dirty="0">
                <a:solidFill>
                  <a:srgbClr val="000000"/>
                </a:solidFill>
              </a:rPr>
              <a:t>University of British Columbia</a:t>
            </a:r>
          </a:p>
        </p:txBody>
      </p:sp>
      <p:pic>
        <p:nvPicPr>
          <p:cNvPr id="8" name="Imagen 23" descr="Color Logo QCRI.ai.pdf"/>
          <p:cNvPicPr>
            <a:picLocks noChangeAspect="1"/>
          </p:cNvPicPr>
          <p:nvPr/>
        </p:nvPicPr>
        <p:blipFill rotWithShape="1">
          <a:blip r:embed="rId4">
            <a:extLst>
              <a:ext uri="{28A0092B-C50C-407E-A947-70E740481C1C}">
                <a14:useLocalDpi xmlns:a14="http://schemas.microsoft.com/office/drawing/2010/main" val="0"/>
              </a:ext>
            </a:extLst>
          </a:blip>
          <a:srcRect l="29368" t="41457" r="30341" b="36447"/>
          <a:stretch/>
        </p:blipFill>
        <p:spPr>
          <a:xfrm>
            <a:off x="7372095" y="612271"/>
            <a:ext cx="3917473" cy="1518157"/>
          </a:xfrm>
          <a:prstGeom prst="rect">
            <a:avLst/>
          </a:prstGeom>
          <a:ln>
            <a:noFill/>
          </a:ln>
        </p:spPr>
      </p:pic>
    </p:spTree>
    <p:extLst>
      <p:ext uri="{BB962C8B-B14F-4D97-AF65-F5344CB8AC3E}">
        <p14:creationId xmlns:p14="http://schemas.microsoft.com/office/powerpoint/2010/main" val="10921270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a:t>
            </a:r>
            <a:r>
              <a:rPr lang="en-US" dirty="0" smtClean="0"/>
              <a:t>Analysis: Classification Performance</a:t>
            </a:r>
            <a:endParaRPr lang="en-US" dirty="0"/>
          </a:p>
        </p:txBody>
      </p:sp>
      <p:sp>
        <p:nvSpPr>
          <p:cNvPr id="4" name="Slide Number Placeholder 3"/>
          <p:cNvSpPr>
            <a:spLocks noGrp="1"/>
          </p:cNvSpPr>
          <p:nvPr>
            <p:ph type="sldNum" sz="quarter" idx="12"/>
          </p:nvPr>
        </p:nvSpPr>
        <p:spPr/>
        <p:txBody>
          <a:bodyPr/>
          <a:lstStyle/>
          <a:p>
            <a:fld id="{B5025804-774E-4F05-82CB-B4A1F12E577A}" type="slidenum">
              <a:rPr lang="en-CA" smtClean="0"/>
              <a:t>10</a:t>
            </a:fld>
            <a:endParaRPr lang="en-CA"/>
          </a:p>
        </p:txBody>
      </p:sp>
      <p:pic>
        <p:nvPicPr>
          <p:cNvPr id="7" name="Picture 6"/>
          <p:cNvPicPr>
            <a:picLocks noChangeAspect="1"/>
          </p:cNvPicPr>
          <p:nvPr/>
        </p:nvPicPr>
        <p:blipFill>
          <a:blip r:embed="rId2"/>
          <a:stretch>
            <a:fillRect/>
          </a:stretch>
        </p:blipFill>
        <p:spPr>
          <a:xfrm>
            <a:off x="4717467" y="2566545"/>
            <a:ext cx="6966421" cy="2270992"/>
          </a:xfrm>
          <a:prstGeom prst="rect">
            <a:avLst/>
          </a:prstGeom>
        </p:spPr>
      </p:pic>
      <p:sp>
        <p:nvSpPr>
          <p:cNvPr id="8" name="TextBox 7"/>
          <p:cNvSpPr txBox="1"/>
          <p:nvPr/>
        </p:nvSpPr>
        <p:spPr>
          <a:xfrm>
            <a:off x="473363" y="2193637"/>
            <a:ext cx="3532909" cy="461665"/>
          </a:xfrm>
          <a:prstGeom prst="rect">
            <a:avLst/>
          </a:prstGeom>
          <a:noFill/>
        </p:spPr>
        <p:txBody>
          <a:bodyPr wrap="square" rtlCol="0">
            <a:spAutoFit/>
          </a:bodyPr>
          <a:lstStyle/>
          <a:p>
            <a:r>
              <a:rPr lang="en-US" sz="2400" b="1" dirty="0" err="1" smtClean="0"/>
              <a:t>SemEval</a:t>
            </a:r>
            <a:r>
              <a:rPr lang="en-US" sz="2400" b="1" dirty="0" smtClean="0"/>
              <a:t> 2016 Dataset</a:t>
            </a:r>
            <a:endParaRPr lang="en-US" sz="2400" b="1" dirty="0"/>
          </a:p>
        </p:txBody>
      </p:sp>
      <p:sp>
        <p:nvSpPr>
          <p:cNvPr id="9" name="TextBox 8"/>
          <p:cNvSpPr txBox="1"/>
          <p:nvPr/>
        </p:nvSpPr>
        <p:spPr>
          <a:xfrm>
            <a:off x="614218" y="2819401"/>
            <a:ext cx="3532909" cy="1200328"/>
          </a:xfrm>
          <a:prstGeom prst="rect">
            <a:avLst/>
          </a:prstGeom>
          <a:noFill/>
        </p:spPr>
        <p:txBody>
          <a:bodyPr wrap="square" rtlCol="0">
            <a:spAutoFit/>
          </a:bodyPr>
          <a:lstStyle/>
          <a:p>
            <a:pPr marL="342900" indent="-342900">
              <a:buFont typeface="Arial"/>
              <a:buChar char="•"/>
            </a:pPr>
            <a:r>
              <a:rPr lang="en-US" sz="2400" i="1" dirty="0" smtClean="0"/>
              <a:t>Train: </a:t>
            </a:r>
          </a:p>
          <a:p>
            <a:r>
              <a:rPr lang="en-US" sz="2400" dirty="0" smtClean="0"/>
              <a:t>	- 2,669 questions</a:t>
            </a:r>
          </a:p>
          <a:p>
            <a:r>
              <a:rPr lang="en-US" sz="2400" dirty="0" smtClean="0"/>
              <a:t>	- 17,900 comments </a:t>
            </a:r>
            <a:endParaRPr lang="en-US" sz="2400" dirty="0"/>
          </a:p>
        </p:txBody>
      </p:sp>
      <p:sp>
        <p:nvSpPr>
          <p:cNvPr id="10" name="TextBox 9"/>
          <p:cNvSpPr txBox="1"/>
          <p:nvPr/>
        </p:nvSpPr>
        <p:spPr>
          <a:xfrm>
            <a:off x="604985" y="4045533"/>
            <a:ext cx="3532909" cy="1200328"/>
          </a:xfrm>
          <a:prstGeom prst="rect">
            <a:avLst/>
          </a:prstGeom>
          <a:noFill/>
        </p:spPr>
        <p:txBody>
          <a:bodyPr wrap="square" rtlCol="0">
            <a:spAutoFit/>
          </a:bodyPr>
          <a:lstStyle/>
          <a:p>
            <a:pPr marL="342900" indent="-342900">
              <a:buFont typeface="Arial"/>
              <a:buChar char="•"/>
            </a:pPr>
            <a:r>
              <a:rPr lang="en-US" sz="2400" i="1" dirty="0" smtClean="0"/>
              <a:t>Test: </a:t>
            </a:r>
          </a:p>
          <a:p>
            <a:r>
              <a:rPr lang="en-US" sz="2400" dirty="0" smtClean="0"/>
              <a:t>	- 700 questions</a:t>
            </a:r>
          </a:p>
          <a:p>
            <a:r>
              <a:rPr lang="en-US" sz="2400" dirty="0" smtClean="0"/>
              <a:t>	- 7,000 comments </a:t>
            </a:r>
            <a:endParaRPr lang="en-US" sz="2400" dirty="0"/>
          </a:p>
        </p:txBody>
      </p:sp>
      <p:sp>
        <p:nvSpPr>
          <p:cNvPr id="11" name="TextBox 10"/>
          <p:cNvSpPr txBox="1"/>
          <p:nvPr/>
        </p:nvSpPr>
        <p:spPr>
          <a:xfrm>
            <a:off x="4770581" y="2219037"/>
            <a:ext cx="3532909" cy="461665"/>
          </a:xfrm>
          <a:prstGeom prst="rect">
            <a:avLst/>
          </a:prstGeom>
          <a:noFill/>
        </p:spPr>
        <p:txBody>
          <a:bodyPr wrap="square" rtlCol="0">
            <a:spAutoFit/>
          </a:bodyPr>
          <a:lstStyle/>
          <a:p>
            <a:r>
              <a:rPr lang="en-US" sz="2400" b="1" dirty="0" err="1" smtClean="0"/>
              <a:t>SemEval</a:t>
            </a:r>
            <a:r>
              <a:rPr lang="en-US" sz="2400" b="1" dirty="0" smtClean="0"/>
              <a:t> 2016 Results</a:t>
            </a:r>
            <a:endParaRPr lang="en-US" sz="2400" b="1" dirty="0"/>
          </a:p>
        </p:txBody>
      </p:sp>
      <p:sp>
        <p:nvSpPr>
          <p:cNvPr id="12" name="Rectangle 11"/>
          <p:cNvSpPr/>
          <p:nvPr/>
        </p:nvSpPr>
        <p:spPr>
          <a:xfrm>
            <a:off x="4826000" y="3902364"/>
            <a:ext cx="6754091" cy="427182"/>
          </a:xfrm>
          <a:prstGeom prst="rect">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780810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Content Placeholder 2"/>
          <p:cNvSpPr>
            <a:spLocks noGrp="1"/>
          </p:cNvSpPr>
          <p:nvPr>
            <p:ph idx="1"/>
          </p:nvPr>
        </p:nvSpPr>
        <p:spPr>
          <a:xfrm>
            <a:off x="2553369" y="1844578"/>
            <a:ext cx="7946266" cy="4600155"/>
          </a:xfrm>
        </p:spPr>
        <p:txBody>
          <a:bodyPr>
            <a:normAutofit/>
          </a:bodyPr>
          <a:lstStyle/>
          <a:p>
            <a:pPr marL="0" indent="0">
              <a:lnSpc>
                <a:spcPct val="100000"/>
              </a:lnSpc>
              <a:spcBef>
                <a:spcPts val="0"/>
              </a:spcBef>
              <a:spcAft>
                <a:spcPts val="600"/>
              </a:spcAft>
              <a:buNone/>
            </a:pPr>
            <a:r>
              <a:rPr lang="en-US" b="1" dirty="0"/>
              <a:t>- Analyze </a:t>
            </a:r>
            <a:r>
              <a:rPr lang="en-US" dirty="0"/>
              <a:t>User requirements in CQA forums</a:t>
            </a:r>
          </a:p>
          <a:p>
            <a:pPr marL="457200" lvl="1" indent="0">
              <a:lnSpc>
                <a:spcPct val="100000"/>
              </a:lnSpc>
              <a:spcBef>
                <a:spcPts val="0"/>
              </a:spcBef>
              <a:spcAft>
                <a:spcPts val="600"/>
              </a:spcAft>
              <a:buNone/>
            </a:pPr>
            <a:r>
              <a:rPr lang="en-US" dirty="0"/>
              <a:t>identify use cases, tasks, and design needs</a:t>
            </a:r>
            <a:endParaRPr lang="en-CA" dirty="0"/>
          </a:p>
          <a:p>
            <a:pPr>
              <a:lnSpc>
                <a:spcPct val="100000"/>
              </a:lnSpc>
              <a:spcBef>
                <a:spcPts val="0"/>
              </a:spcBef>
              <a:spcAft>
                <a:spcPts val="600"/>
              </a:spcAft>
              <a:buFontTx/>
              <a:buChar char="-"/>
            </a:pPr>
            <a:r>
              <a:rPr lang="en-US" b="1" dirty="0"/>
              <a:t>The system</a:t>
            </a:r>
          </a:p>
          <a:p>
            <a:pPr lvl="1">
              <a:lnSpc>
                <a:spcPct val="100000"/>
              </a:lnSpc>
              <a:spcBef>
                <a:spcPts val="0"/>
              </a:spcBef>
              <a:spcAft>
                <a:spcPts val="600"/>
              </a:spcAft>
              <a:buFontTx/>
              <a:buChar char="-"/>
            </a:pPr>
            <a:r>
              <a:rPr lang="en-US" dirty="0" smtClean="0"/>
              <a:t>Combine</a:t>
            </a:r>
            <a:r>
              <a:rPr lang="en-US" b="1" dirty="0" smtClean="0"/>
              <a:t> </a:t>
            </a:r>
            <a:r>
              <a:rPr lang="en-US" b="1" dirty="0" smtClean="0"/>
              <a:t>NLP</a:t>
            </a:r>
            <a:r>
              <a:rPr lang="en-US" dirty="0" smtClean="0"/>
              <a:t> </a:t>
            </a:r>
            <a:r>
              <a:rPr lang="en-US" dirty="0"/>
              <a:t>and </a:t>
            </a:r>
            <a:r>
              <a:rPr lang="en-US" b="1" dirty="0"/>
              <a:t>search</a:t>
            </a:r>
            <a:r>
              <a:rPr lang="en-US" dirty="0"/>
              <a:t> techniques	</a:t>
            </a:r>
          </a:p>
          <a:p>
            <a:pPr lvl="1">
              <a:lnSpc>
                <a:spcPct val="100000"/>
              </a:lnSpc>
              <a:spcBef>
                <a:spcPts val="0"/>
              </a:spcBef>
              <a:spcAft>
                <a:spcPts val="600"/>
              </a:spcAft>
              <a:buFontTx/>
              <a:buChar char="-"/>
            </a:pPr>
            <a:r>
              <a:rPr lang="en-US" dirty="0">
                <a:solidFill>
                  <a:srgbClr val="FF6600"/>
                </a:solidFill>
              </a:rPr>
              <a:t>Design </a:t>
            </a:r>
            <a:r>
              <a:rPr lang="en-US" dirty="0" err="1">
                <a:solidFill>
                  <a:srgbClr val="FF6600"/>
                </a:solidFill>
              </a:rPr>
              <a:t>CQAVis</a:t>
            </a:r>
            <a:r>
              <a:rPr lang="en-US" dirty="0">
                <a:solidFill>
                  <a:srgbClr val="FF6600"/>
                </a:solidFill>
              </a:rPr>
              <a:t> using user-centered methodologies</a:t>
            </a:r>
          </a:p>
          <a:p>
            <a:pPr marL="0" indent="0">
              <a:lnSpc>
                <a:spcPct val="100000"/>
              </a:lnSpc>
              <a:spcBef>
                <a:spcPts val="0"/>
              </a:spcBef>
              <a:spcAft>
                <a:spcPts val="600"/>
              </a:spcAft>
              <a:buNone/>
            </a:pPr>
            <a:r>
              <a:rPr lang="en-US" b="1" dirty="0"/>
              <a:t>- Evaluate</a:t>
            </a:r>
            <a:r>
              <a:rPr lang="en-US" dirty="0"/>
              <a:t> </a:t>
            </a:r>
            <a:r>
              <a:rPr lang="en-US" dirty="0" err="1"/>
              <a:t>CQAVis</a:t>
            </a:r>
            <a:r>
              <a:rPr lang="en-US" dirty="0"/>
              <a:t>:</a:t>
            </a:r>
          </a:p>
          <a:p>
            <a:pPr marL="457200" lvl="1" indent="0">
              <a:lnSpc>
                <a:spcPct val="100000"/>
              </a:lnSpc>
              <a:spcBef>
                <a:spcPts val="0"/>
              </a:spcBef>
              <a:spcAft>
                <a:spcPts val="600"/>
              </a:spcAft>
              <a:buNone/>
            </a:pPr>
            <a:r>
              <a:rPr lang="en-US" dirty="0">
                <a:solidFill>
                  <a:prstClr val="black"/>
                </a:solidFill>
              </a:rPr>
              <a:t>- Online user study among hundreds of users</a:t>
            </a:r>
            <a:r>
              <a:rPr lang="en-US" dirty="0"/>
              <a:t> in an </a:t>
            </a:r>
            <a:r>
              <a:rPr lang="en-US" b="1" dirty="0"/>
              <a:t>ecologically valid way</a:t>
            </a:r>
          </a:p>
          <a:p>
            <a:pPr marL="457200" lvl="1" indent="0">
              <a:lnSpc>
                <a:spcPct val="100000"/>
              </a:lnSpc>
              <a:spcBef>
                <a:spcPts val="0"/>
              </a:spcBef>
              <a:spcAft>
                <a:spcPts val="600"/>
              </a:spcAft>
              <a:buNone/>
            </a:pPr>
            <a:r>
              <a:rPr lang="en-US" dirty="0"/>
              <a:t>- </a:t>
            </a:r>
            <a:r>
              <a:rPr lang="en-US" b="1" dirty="0"/>
              <a:t>Lessons</a:t>
            </a:r>
            <a:r>
              <a:rPr lang="en-US" dirty="0"/>
              <a:t> learned from the study</a:t>
            </a:r>
            <a:endParaRPr lang="en-CA" dirty="0"/>
          </a:p>
        </p:txBody>
      </p:sp>
      <p:pic>
        <p:nvPicPr>
          <p:cNvPr id="2050" name="Picture 2" descr="https://image.freepik.com/free-icon/man-studying-with-a-laptop_318-6273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002" y="4764816"/>
            <a:ext cx="1128450" cy="1128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07632" y="4731559"/>
            <a:ext cx="1128450" cy="116639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199" y="3244884"/>
            <a:ext cx="1069712" cy="628186"/>
          </a:xfrm>
          <a:prstGeom prst="rect">
            <a:avLst/>
          </a:prstGeom>
        </p:spPr>
      </p:pic>
      <p:pic>
        <p:nvPicPr>
          <p:cNvPr id="4" name="Picture 2" descr="Image result for community question answe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3711" y="1953660"/>
            <a:ext cx="1339658" cy="85601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3"/>
          <p:cNvSpPr/>
          <p:nvPr/>
        </p:nvSpPr>
        <p:spPr>
          <a:xfrm>
            <a:off x="606519" y="3296065"/>
            <a:ext cx="381000" cy="304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Rectangle 9"/>
          <p:cNvSpPr/>
          <p:nvPr/>
        </p:nvSpPr>
        <p:spPr>
          <a:xfrm>
            <a:off x="1102263" y="2856741"/>
            <a:ext cx="9265660" cy="130568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pic>
        <p:nvPicPr>
          <p:cNvPr id="11" name="Picture 2" descr="http://www.clker.com/cliparts/e/v/A/R/K/t/transparent-magnifying-glass-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6674" y="3384146"/>
            <a:ext cx="425074" cy="44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498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of </a:t>
            </a:r>
            <a:r>
              <a:rPr lang="en-US" dirty="0" err="1"/>
              <a:t>CQAVis</a:t>
            </a:r>
            <a:endParaRPr lang="en-US" dirty="0"/>
          </a:p>
        </p:txBody>
      </p:sp>
      <p:sp>
        <p:nvSpPr>
          <p:cNvPr id="3" name="Content Placeholder 2"/>
          <p:cNvSpPr>
            <a:spLocks noGrp="1"/>
          </p:cNvSpPr>
          <p:nvPr>
            <p:ph idx="1"/>
          </p:nvPr>
        </p:nvSpPr>
        <p:spPr>
          <a:xfrm>
            <a:off x="231424" y="2037291"/>
            <a:ext cx="5537200" cy="2435930"/>
          </a:xfrm>
        </p:spPr>
        <p:txBody>
          <a:bodyPr/>
          <a:lstStyle/>
          <a:p>
            <a:r>
              <a:rPr lang="en-US" dirty="0"/>
              <a:t>Guided by previous work on visualizing </a:t>
            </a:r>
            <a:r>
              <a:rPr lang="en-US" dirty="0" smtClean="0"/>
              <a:t>multiple </a:t>
            </a:r>
            <a:r>
              <a:rPr lang="en-US" dirty="0"/>
              <a:t>conversations.</a:t>
            </a:r>
          </a:p>
          <a:p>
            <a:r>
              <a:rPr lang="en-US" dirty="0"/>
              <a:t>Simplified and tailored to  CQA data and tasks.</a:t>
            </a:r>
          </a:p>
        </p:txBody>
      </p:sp>
      <p:sp>
        <p:nvSpPr>
          <p:cNvPr id="4" name="Slide Number Placeholder 3"/>
          <p:cNvSpPr>
            <a:spLocks noGrp="1"/>
          </p:cNvSpPr>
          <p:nvPr>
            <p:ph type="sldNum" sz="quarter" idx="12"/>
          </p:nvPr>
        </p:nvSpPr>
        <p:spPr/>
        <p:txBody>
          <a:bodyPr/>
          <a:lstStyle/>
          <a:p>
            <a:fld id="{B5025804-774E-4F05-82CB-B4A1F12E577A}" type="slidenum">
              <a:rPr lang="en-CA" smtClean="0"/>
              <a:t>12</a:t>
            </a:fld>
            <a:endParaRPr lang="en-CA"/>
          </a:p>
        </p:txBody>
      </p:sp>
      <p:pic>
        <p:nvPicPr>
          <p:cNvPr id="6"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4956" y="1924402"/>
            <a:ext cx="6565813" cy="2556051"/>
          </a:xfrm>
          <a:prstGeom prst="rect">
            <a:avLst/>
          </a:prstGeom>
        </p:spPr>
      </p:pic>
      <p:sp>
        <p:nvSpPr>
          <p:cNvPr id="7" name="Rectangle 6"/>
          <p:cNvSpPr/>
          <p:nvPr/>
        </p:nvSpPr>
        <p:spPr>
          <a:xfrm>
            <a:off x="6686263" y="4553405"/>
            <a:ext cx="4775859" cy="369332"/>
          </a:xfrm>
          <a:prstGeom prst="rect">
            <a:avLst/>
          </a:prstGeom>
        </p:spPr>
        <p:txBody>
          <a:bodyPr wrap="none">
            <a:spAutoFit/>
          </a:bodyPr>
          <a:lstStyle/>
          <a:p>
            <a:r>
              <a:rPr lang="en-CA" dirty="0"/>
              <a:t>Enamul Hoque and Giuseppe Carenini </a:t>
            </a:r>
            <a:r>
              <a:rPr lang="en-CA" i="1" dirty="0"/>
              <a:t>(IUI 2016)</a:t>
            </a:r>
            <a:r>
              <a:rPr lang="en-CA" dirty="0"/>
              <a:t>.</a:t>
            </a:r>
          </a:p>
        </p:txBody>
      </p:sp>
      <p:sp>
        <p:nvSpPr>
          <p:cNvPr id="8" name="TextBox 7"/>
          <p:cNvSpPr txBox="1"/>
          <p:nvPr/>
        </p:nvSpPr>
        <p:spPr>
          <a:xfrm>
            <a:off x="8356043" y="1302405"/>
            <a:ext cx="1994457" cy="523220"/>
          </a:xfrm>
          <a:prstGeom prst="rect">
            <a:avLst/>
          </a:prstGeom>
          <a:noFill/>
        </p:spPr>
        <p:txBody>
          <a:bodyPr wrap="none" rtlCol="0">
            <a:spAutoFit/>
          </a:bodyPr>
          <a:lstStyle/>
          <a:p>
            <a:r>
              <a:rPr lang="en-US" sz="2800" b="1" i="1" dirty="0" err="1"/>
              <a:t>MultiConVis</a:t>
            </a:r>
            <a:endParaRPr lang="en-US" sz="2800" b="1" i="1" dirty="0"/>
          </a:p>
        </p:txBody>
      </p:sp>
    </p:spTree>
    <p:extLst>
      <p:ext uri="{BB962C8B-B14F-4D97-AF65-F5344CB8AC3E}">
        <p14:creationId xmlns:p14="http://schemas.microsoft.com/office/powerpoint/2010/main" val="523437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40"/>
          <p:cNvSpPr>
            <a:spLocks noGrp="1"/>
          </p:cNvSpPr>
          <p:nvPr>
            <p:ph type="sldNum" sz="quarter" idx="12"/>
          </p:nvPr>
        </p:nvSpPr>
        <p:spPr/>
        <p:txBody>
          <a:bodyPr/>
          <a:lstStyle/>
          <a:p>
            <a:fld id="{B5025804-774E-4F05-82CB-B4A1F12E577A}" type="slidenum">
              <a:rPr lang="en-CA" smtClean="0"/>
              <a:t>13</a:t>
            </a:fld>
            <a:endParaRPr lang="en-CA"/>
          </a:p>
        </p:txBody>
      </p:sp>
      <p:sp>
        <p:nvSpPr>
          <p:cNvPr id="45" name="Rectangle 44"/>
          <p:cNvSpPr/>
          <p:nvPr/>
        </p:nvSpPr>
        <p:spPr>
          <a:xfrm>
            <a:off x="896369" y="1690688"/>
            <a:ext cx="3639726" cy="31873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CA" sz="1200" i="1" dirty="0"/>
              <a:t>q: Which is the best bank in Qatar?</a:t>
            </a:r>
          </a:p>
        </p:txBody>
      </p:sp>
      <p:sp>
        <p:nvSpPr>
          <p:cNvPr id="46" name="Rectangle 45"/>
          <p:cNvSpPr/>
          <p:nvPr/>
        </p:nvSpPr>
        <p:spPr>
          <a:xfrm>
            <a:off x="896369" y="5141567"/>
            <a:ext cx="3647394" cy="1489332"/>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CA" sz="1100" dirty="0">
              <a:solidFill>
                <a:schemeClr val="tx1"/>
              </a:solidFill>
            </a:endParaRPr>
          </a:p>
        </p:txBody>
      </p:sp>
      <p:sp>
        <p:nvSpPr>
          <p:cNvPr id="47" name="Rectangle 46"/>
          <p:cNvSpPr/>
          <p:nvPr/>
        </p:nvSpPr>
        <p:spPr>
          <a:xfrm>
            <a:off x="1008074" y="5182258"/>
            <a:ext cx="3462097" cy="289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CA" sz="1050" i="1" dirty="0" err="1">
                <a:solidFill>
                  <a:schemeClr val="tx1"/>
                </a:solidFill>
              </a:rPr>
              <a:t>q</a:t>
            </a:r>
            <a:r>
              <a:rPr lang="en-CA" sz="1050" i="1" baseline="-25000" dirty="0" err="1">
                <a:solidFill>
                  <a:schemeClr val="tx1"/>
                </a:solidFill>
              </a:rPr>
              <a:t>m</a:t>
            </a:r>
            <a:r>
              <a:rPr lang="en-CA" sz="1050" i="1" dirty="0">
                <a:solidFill>
                  <a:schemeClr val="tx1"/>
                </a:solidFill>
              </a:rPr>
              <a:t>: Need a personal loan. Suggest a good bank</a:t>
            </a:r>
          </a:p>
        </p:txBody>
      </p:sp>
      <p:sp>
        <p:nvSpPr>
          <p:cNvPr id="48" name="Rectangle 47"/>
          <p:cNvSpPr/>
          <p:nvPr/>
        </p:nvSpPr>
        <p:spPr>
          <a:xfrm>
            <a:off x="896370" y="3619905"/>
            <a:ext cx="3647394" cy="1408636"/>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CA" sz="1100" dirty="0">
              <a:solidFill>
                <a:schemeClr val="tx1"/>
              </a:solidFill>
            </a:endParaRPr>
          </a:p>
        </p:txBody>
      </p:sp>
      <p:sp>
        <p:nvSpPr>
          <p:cNvPr id="49" name="Rectangle 48"/>
          <p:cNvSpPr/>
          <p:nvPr/>
        </p:nvSpPr>
        <p:spPr>
          <a:xfrm>
            <a:off x="1008074" y="3678725"/>
            <a:ext cx="3462097" cy="289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CA" sz="1050" i="1" dirty="0">
                <a:solidFill>
                  <a:schemeClr val="tx1"/>
                </a:solidFill>
              </a:rPr>
              <a:t>q</a:t>
            </a:r>
            <a:r>
              <a:rPr lang="en-CA" sz="1050" i="1" baseline="-25000" dirty="0">
                <a:solidFill>
                  <a:schemeClr val="tx1"/>
                </a:solidFill>
              </a:rPr>
              <a:t>2</a:t>
            </a:r>
            <a:r>
              <a:rPr lang="en-CA" sz="1050" i="1" dirty="0">
                <a:solidFill>
                  <a:schemeClr val="tx1"/>
                </a:solidFill>
              </a:rPr>
              <a:t>: What is the best bank to open an account?</a:t>
            </a:r>
          </a:p>
        </p:txBody>
      </p:sp>
      <p:sp>
        <p:nvSpPr>
          <p:cNvPr id="50" name="Rectangle 49"/>
          <p:cNvSpPr/>
          <p:nvPr/>
        </p:nvSpPr>
        <p:spPr>
          <a:xfrm>
            <a:off x="896369" y="2069787"/>
            <a:ext cx="3662631" cy="1508423"/>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CA" sz="1100" dirty="0">
              <a:solidFill>
                <a:schemeClr val="tx1"/>
              </a:solidFill>
            </a:endParaRPr>
          </a:p>
        </p:txBody>
      </p:sp>
      <p:sp>
        <p:nvSpPr>
          <p:cNvPr id="51" name="Rectangle 50"/>
          <p:cNvSpPr/>
          <p:nvPr/>
        </p:nvSpPr>
        <p:spPr>
          <a:xfrm>
            <a:off x="1008074" y="2133898"/>
            <a:ext cx="3453185" cy="289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CA" sz="1050" i="1" dirty="0">
                <a:solidFill>
                  <a:schemeClr val="tx1"/>
                </a:solidFill>
              </a:rPr>
              <a:t>q</a:t>
            </a:r>
            <a:r>
              <a:rPr lang="en-CA" sz="1050" i="1" baseline="-25000" dirty="0">
                <a:solidFill>
                  <a:schemeClr val="tx1"/>
                </a:solidFill>
              </a:rPr>
              <a:t>1</a:t>
            </a:r>
            <a:r>
              <a:rPr lang="en-CA" sz="1050" i="1" dirty="0">
                <a:solidFill>
                  <a:schemeClr val="tx1"/>
                </a:solidFill>
              </a:rPr>
              <a:t>: what is the best bank in </a:t>
            </a:r>
            <a:r>
              <a:rPr lang="en-CA" sz="1050" i="1" dirty="0" err="1">
                <a:solidFill>
                  <a:schemeClr val="tx1"/>
                </a:solidFill>
              </a:rPr>
              <a:t>qatar</a:t>
            </a:r>
            <a:r>
              <a:rPr lang="en-CA" sz="1050" i="1" dirty="0">
                <a:solidFill>
                  <a:schemeClr val="tx1"/>
                </a:solidFill>
              </a:rPr>
              <a:t> for small business</a:t>
            </a:r>
          </a:p>
        </p:txBody>
      </p:sp>
      <p:sp>
        <p:nvSpPr>
          <p:cNvPr id="52" name="Rectangle 51"/>
          <p:cNvSpPr/>
          <p:nvPr/>
        </p:nvSpPr>
        <p:spPr>
          <a:xfrm>
            <a:off x="1115508" y="2459424"/>
            <a:ext cx="3345751" cy="196493"/>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C1</a:t>
            </a:r>
            <a:r>
              <a:rPr lang="en-CA" sz="950" baseline="-25000" dirty="0">
                <a:solidFill>
                  <a:schemeClr val="tx1"/>
                </a:solidFill>
              </a:rPr>
              <a:t>1</a:t>
            </a:r>
            <a:r>
              <a:rPr lang="en-CA" sz="950" dirty="0">
                <a:solidFill>
                  <a:schemeClr val="tx1"/>
                </a:solidFill>
              </a:rPr>
              <a:t>: </a:t>
            </a:r>
            <a:r>
              <a:rPr lang="en-US" sz="950" dirty="0" err="1">
                <a:solidFill>
                  <a:schemeClr val="tx1"/>
                </a:solidFill>
              </a:rPr>
              <a:t>IBQ.if</a:t>
            </a:r>
            <a:r>
              <a:rPr lang="en-US" sz="950" dirty="0">
                <a:solidFill>
                  <a:schemeClr val="tx1"/>
                </a:solidFill>
              </a:rPr>
              <a:t> your salary is 25k above you will have…</a:t>
            </a:r>
            <a:endParaRPr lang="en-CA" sz="950" baseline="-25000" dirty="0">
              <a:solidFill>
                <a:schemeClr val="tx1"/>
              </a:solidFill>
            </a:endParaRPr>
          </a:p>
        </p:txBody>
      </p:sp>
      <p:sp>
        <p:nvSpPr>
          <p:cNvPr id="53" name="Rectangle 52"/>
          <p:cNvSpPr/>
          <p:nvPr/>
        </p:nvSpPr>
        <p:spPr>
          <a:xfrm>
            <a:off x="1111178" y="2703602"/>
            <a:ext cx="3358993" cy="201092"/>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a:t>
            </a:r>
            <a:r>
              <a:rPr lang="en-CA" sz="900" dirty="0">
                <a:solidFill>
                  <a:schemeClr val="tx1"/>
                </a:solidFill>
              </a:rPr>
              <a:t>1</a:t>
            </a:r>
            <a:r>
              <a:rPr lang="en-CA" sz="900" baseline="-25000" dirty="0">
                <a:solidFill>
                  <a:schemeClr val="tx1"/>
                </a:solidFill>
              </a:rPr>
              <a:t>2</a:t>
            </a:r>
            <a:r>
              <a:rPr lang="en-CA" sz="950" dirty="0">
                <a:solidFill>
                  <a:schemeClr val="tx1"/>
                </a:solidFill>
              </a:rPr>
              <a:t>: West bank ????</a:t>
            </a:r>
          </a:p>
        </p:txBody>
      </p:sp>
      <p:sp>
        <p:nvSpPr>
          <p:cNvPr id="54" name="Rectangle 53"/>
          <p:cNvSpPr/>
          <p:nvPr/>
        </p:nvSpPr>
        <p:spPr>
          <a:xfrm>
            <a:off x="1111178" y="3212970"/>
            <a:ext cx="3358993" cy="286219"/>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C1n: </a:t>
            </a:r>
            <a:r>
              <a:rPr lang="en-US" sz="950" dirty="0">
                <a:solidFill>
                  <a:schemeClr val="tx1"/>
                </a:solidFill>
              </a:rPr>
              <a:t>Thanks CBQ; I in fact applied for an account…</a:t>
            </a:r>
            <a:endParaRPr lang="en-CA" sz="950" dirty="0">
              <a:solidFill>
                <a:schemeClr val="tx1"/>
              </a:solidFill>
            </a:endParaRPr>
          </a:p>
        </p:txBody>
      </p:sp>
      <p:sp>
        <p:nvSpPr>
          <p:cNvPr id="55" name="Rectangle 54"/>
          <p:cNvSpPr/>
          <p:nvPr/>
        </p:nvSpPr>
        <p:spPr>
          <a:xfrm>
            <a:off x="1111179" y="2935879"/>
            <a:ext cx="3350080" cy="196746"/>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a:t>
            </a:r>
          </a:p>
        </p:txBody>
      </p:sp>
      <p:sp>
        <p:nvSpPr>
          <p:cNvPr id="56" name="Rectangle 55"/>
          <p:cNvSpPr/>
          <p:nvPr/>
        </p:nvSpPr>
        <p:spPr>
          <a:xfrm>
            <a:off x="1111178" y="4028368"/>
            <a:ext cx="3358993" cy="219986"/>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C2</a:t>
            </a:r>
            <a:r>
              <a:rPr lang="en-CA" sz="950" baseline="-25000" dirty="0">
                <a:solidFill>
                  <a:schemeClr val="tx1"/>
                </a:solidFill>
              </a:rPr>
              <a:t>1</a:t>
            </a:r>
          </a:p>
        </p:txBody>
      </p:sp>
      <p:sp>
        <p:nvSpPr>
          <p:cNvPr id="57" name="Rectangle 56"/>
          <p:cNvSpPr/>
          <p:nvPr/>
        </p:nvSpPr>
        <p:spPr>
          <a:xfrm>
            <a:off x="1111179" y="4746143"/>
            <a:ext cx="3350080" cy="243803"/>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C2n</a:t>
            </a:r>
          </a:p>
        </p:txBody>
      </p:sp>
      <p:sp>
        <p:nvSpPr>
          <p:cNvPr id="58" name="Rectangle 57"/>
          <p:cNvSpPr/>
          <p:nvPr/>
        </p:nvSpPr>
        <p:spPr>
          <a:xfrm>
            <a:off x="1111178" y="4507061"/>
            <a:ext cx="3350081" cy="190861"/>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a:t>
            </a:r>
          </a:p>
        </p:txBody>
      </p:sp>
      <p:sp>
        <p:nvSpPr>
          <p:cNvPr id="59" name="Rectangle 58"/>
          <p:cNvSpPr/>
          <p:nvPr/>
        </p:nvSpPr>
        <p:spPr>
          <a:xfrm>
            <a:off x="1079648" y="5522665"/>
            <a:ext cx="3381611" cy="262144"/>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Cm</a:t>
            </a:r>
            <a:r>
              <a:rPr lang="en-CA" sz="950" baseline="-25000" dirty="0">
                <a:solidFill>
                  <a:schemeClr val="tx1"/>
                </a:solidFill>
              </a:rPr>
              <a:t>1</a:t>
            </a:r>
          </a:p>
        </p:txBody>
      </p:sp>
      <p:sp>
        <p:nvSpPr>
          <p:cNvPr id="60" name="Rectangle 59"/>
          <p:cNvSpPr/>
          <p:nvPr/>
        </p:nvSpPr>
        <p:spPr>
          <a:xfrm>
            <a:off x="1079648" y="5835936"/>
            <a:ext cx="3381611" cy="183356"/>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Cm</a:t>
            </a:r>
            <a:r>
              <a:rPr lang="en-CA" sz="950" baseline="-25000" dirty="0">
                <a:solidFill>
                  <a:schemeClr val="tx1"/>
                </a:solidFill>
              </a:rPr>
              <a:t>2</a:t>
            </a:r>
          </a:p>
        </p:txBody>
      </p:sp>
      <p:sp>
        <p:nvSpPr>
          <p:cNvPr id="61" name="Rectangle 60"/>
          <p:cNvSpPr/>
          <p:nvPr/>
        </p:nvSpPr>
        <p:spPr>
          <a:xfrm>
            <a:off x="1079648" y="6322879"/>
            <a:ext cx="3381611" cy="230424"/>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err="1">
                <a:solidFill>
                  <a:schemeClr val="tx1"/>
                </a:solidFill>
              </a:rPr>
              <a:t>Cm</a:t>
            </a:r>
            <a:r>
              <a:rPr lang="en-CA" sz="950" baseline="-25000" dirty="0" err="1">
                <a:solidFill>
                  <a:schemeClr val="tx1"/>
                </a:solidFill>
              </a:rPr>
              <a:t>n</a:t>
            </a:r>
            <a:endParaRPr lang="en-CA" sz="950" baseline="-25000" dirty="0">
              <a:solidFill>
                <a:schemeClr val="tx1"/>
              </a:solidFill>
            </a:endParaRPr>
          </a:p>
        </p:txBody>
      </p:sp>
      <p:sp>
        <p:nvSpPr>
          <p:cNvPr id="62" name="Rectangle 61"/>
          <p:cNvSpPr/>
          <p:nvPr/>
        </p:nvSpPr>
        <p:spPr>
          <a:xfrm>
            <a:off x="1079648" y="6046287"/>
            <a:ext cx="3381611" cy="214992"/>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a:t>
            </a:r>
          </a:p>
        </p:txBody>
      </p:sp>
      <p:sp>
        <p:nvSpPr>
          <p:cNvPr id="63" name="TextBox 62"/>
          <p:cNvSpPr txBox="1"/>
          <p:nvPr/>
        </p:nvSpPr>
        <p:spPr>
          <a:xfrm>
            <a:off x="1759394" y="4847455"/>
            <a:ext cx="458770" cy="338554"/>
          </a:xfrm>
          <a:prstGeom prst="rect">
            <a:avLst/>
          </a:prstGeom>
          <a:noFill/>
        </p:spPr>
        <p:txBody>
          <a:bodyPr wrap="square" rtlCol="0">
            <a:spAutoFit/>
          </a:bodyPr>
          <a:lstStyle/>
          <a:p>
            <a:r>
              <a:rPr lang="en-CA" sz="1600" b="1" dirty="0"/>
              <a:t>…</a:t>
            </a:r>
            <a:endParaRPr lang="en-CA" b="1" dirty="0"/>
          </a:p>
        </p:txBody>
      </p:sp>
      <p:sp>
        <p:nvSpPr>
          <p:cNvPr id="64" name="Rectangle 63"/>
          <p:cNvSpPr/>
          <p:nvPr/>
        </p:nvSpPr>
        <p:spPr>
          <a:xfrm>
            <a:off x="1111178" y="4267097"/>
            <a:ext cx="3350081" cy="188838"/>
          </a:xfrm>
          <a:prstGeom prst="rect">
            <a:avLst/>
          </a:prstGeom>
          <a:solidFill>
            <a:schemeClr val="accent1">
              <a:lumMod val="20000"/>
              <a:lumOff val="8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sz="950" dirty="0">
                <a:solidFill>
                  <a:schemeClr val="tx1"/>
                </a:solidFill>
              </a:rPr>
              <a:t>C2</a:t>
            </a:r>
            <a:r>
              <a:rPr lang="en-CA" sz="950" baseline="-25000" dirty="0">
                <a:solidFill>
                  <a:schemeClr val="tx1"/>
                </a:solidFill>
              </a:rPr>
              <a:t>2</a:t>
            </a:r>
          </a:p>
        </p:txBody>
      </p:sp>
      <p:sp>
        <p:nvSpPr>
          <p:cNvPr id="2" name="TextBox 1"/>
          <p:cNvSpPr txBox="1"/>
          <p:nvPr/>
        </p:nvSpPr>
        <p:spPr>
          <a:xfrm>
            <a:off x="4880326" y="1694871"/>
            <a:ext cx="7408693" cy="2308324"/>
          </a:xfrm>
          <a:prstGeom prst="rect">
            <a:avLst/>
          </a:prstGeom>
          <a:noFill/>
        </p:spPr>
        <p:txBody>
          <a:bodyPr wrap="square" rtlCol="0">
            <a:spAutoFit/>
          </a:bodyPr>
          <a:lstStyle/>
          <a:p>
            <a:r>
              <a:rPr lang="en-CA" sz="2400" b="1" dirty="0"/>
              <a:t>Related </a:t>
            </a:r>
            <a:r>
              <a:rPr lang="en-CA" sz="2400" b="1" dirty="0" smtClean="0"/>
              <a:t>question</a:t>
            </a:r>
            <a:endParaRPr lang="en-CA" sz="2400" b="1" dirty="0"/>
          </a:p>
          <a:p>
            <a:pPr marL="742950" lvl="1" indent="-285750">
              <a:buFont typeface="Arial" panose="020B0604020202020204" pitchFamily="34" charset="0"/>
              <a:buChar char="•"/>
            </a:pPr>
            <a:r>
              <a:rPr lang="en-CA" sz="2400" b="1" dirty="0"/>
              <a:t>relatedness score</a:t>
            </a:r>
            <a:r>
              <a:rPr lang="en-CA" sz="2400" dirty="0"/>
              <a:t> </a:t>
            </a:r>
            <a:r>
              <a:rPr lang="en-CA" sz="2400" dirty="0" err="1" smtClean="0"/>
              <a:t>w.r.t</a:t>
            </a:r>
            <a:r>
              <a:rPr lang="en-CA" sz="2400" dirty="0" smtClean="0"/>
              <a:t>.</a:t>
            </a:r>
            <a:r>
              <a:rPr lang="en-CA" sz="2400" dirty="0" smtClean="0"/>
              <a:t> </a:t>
            </a:r>
            <a:r>
              <a:rPr lang="en-CA" sz="2400" dirty="0"/>
              <a:t>new question [0,1]</a:t>
            </a:r>
          </a:p>
          <a:p>
            <a:r>
              <a:rPr lang="en-CA" sz="2400" b="1" dirty="0" smtClean="0"/>
              <a:t>Comment</a:t>
            </a:r>
            <a:endParaRPr lang="en-CA" sz="2400" b="1" dirty="0"/>
          </a:p>
          <a:p>
            <a:pPr marL="742950" lvl="1" indent="-285750">
              <a:buFont typeface="Arial" panose="020B0604020202020204" pitchFamily="34" charset="0"/>
              <a:buChar char="•"/>
            </a:pPr>
            <a:r>
              <a:rPr lang="en-CA" sz="2400" b="1" dirty="0" smtClean="0"/>
              <a:t>classifier score</a:t>
            </a:r>
            <a:r>
              <a:rPr lang="en-CA" sz="2400" dirty="0" smtClean="0"/>
              <a:t> normalized to a value between [0,1]</a:t>
            </a:r>
          </a:p>
          <a:p>
            <a:r>
              <a:rPr lang="en-CA" sz="2400" b="1" dirty="0" smtClean="0"/>
              <a:t>Top answers</a:t>
            </a:r>
            <a:r>
              <a:rPr lang="en-CA" sz="2400" dirty="0" smtClean="0"/>
              <a:t> </a:t>
            </a:r>
          </a:p>
          <a:p>
            <a:pPr marL="800100" lvl="1" indent="-342900">
              <a:buFont typeface="Arial"/>
              <a:buChar char="•"/>
            </a:pPr>
            <a:r>
              <a:rPr lang="en-CA" sz="2400" dirty="0" smtClean="0"/>
              <a:t>combine </a:t>
            </a:r>
            <a:r>
              <a:rPr lang="en-CA" sz="2400" b="1" dirty="0" smtClean="0"/>
              <a:t>relatedness</a:t>
            </a:r>
            <a:r>
              <a:rPr lang="en-CA" sz="2400" dirty="0" smtClean="0"/>
              <a:t> and </a:t>
            </a:r>
            <a:r>
              <a:rPr lang="en-CA" sz="2400" b="1" dirty="0" smtClean="0"/>
              <a:t>classifier</a:t>
            </a:r>
            <a:r>
              <a:rPr lang="en-CA" sz="2400" dirty="0" smtClean="0"/>
              <a:t> scores</a:t>
            </a:r>
            <a:endParaRPr lang="en-CA" sz="2400" dirty="0"/>
          </a:p>
        </p:txBody>
      </p:sp>
      <p:sp>
        <p:nvSpPr>
          <p:cNvPr id="36" name="TextBox 35"/>
          <p:cNvSpPr txBox="1"/>
          <p:nvPr/>
        </p:nvSpPr>
        <p:spPr>
          <a:xfrm>
            <a:off x="5156924" y="4451601"/>
            <a:ext cx="6196378" cy="1569660"/>
          </a:xfrm>
          <a:prstGeom prst="rect">
            <a:avLst/>
          </a:prstGeom>
          <a:noFill/>
        </p:spPr>
        <p:txBody>
          <a:bodyPr wrap="none" rtlCol="0">
            <a:spAutoFit/>
          </a:bodyPr>
          <a:lstStyle/>
          <a:p>
            <a:r>
              <a:rPr lang="en-CA" sz="2400" b="1" dirty="0"/>
              <a:t>Qatar Living forum dump (from March 2016):</a:t>
            </a:r>
          </a:p>
          <a:p>
            <a:r>
              <a:rPr lang="en-CA" sz="2400" dirty="0" smtClean="0"/>
              <a:t>	Total </a:t>
            </a:r>
            <a:r>
              <a:rPr lang="en-CA" sz="2400" dirty="0"/>
              <a:t>conversations: 202,304</a:t>
            </a:r>
          </a:p>
          <a:p>
            <a:r>
              <a:rPr lang="en-CA" sz="2400" dirty="0" smtClean="0"/>
              <a:t>	Total </a:t>
            </a:r>
            <a:r>
              <a:rPr lang="en-CA" sz="2400" dirty="0"/>
              <a:t>comments: 2,043,022 </a:t>
            </a:r>
          </a:p>
          <a:p>
            <a:r>
              <a:rPr lang="en-CA" sz="2400" dirty="0" smtClean="0"/>
              <a:t>	Avg. </a:t>
            </a:r>
            <a:r>
              <a:rPr lang="en-CA" sz="2400" dirty="0"/>
              <a:t>comments per conversations: </a:t>
            </a:r>
            <a:r>
              <a:rPr lang="en-CA" sz="2400" b="1" dirty="0"/>
              <a:t>10.21</a:t>
            </a:r>
          </a:p>
        </p:txBody>
      </p:sp>
      <p:sp>
        <p:nvSpPr>
          <p:cNvPr id="37" name="Title 1"/>
          <p:cNvSpPr>
            <a:spLocks noGrp="1"/>
          </p:cNvSpPr>
          <p:nvPr>
            <p:ph type="title"/>
          </p:nvPr>
        </p:nvSpPr>
        <p:spPr>
          <a:xfrm>
            <a:off x="823187" y="165235"/>
            <a:ext cx="10983678" cy="1325563"/>
          </a:xfrm>
        </p:spPr>
        <p:txBody>
          <a:bodyPr>
            <a:normAutofit/>
          </a:bodyPr>
          <a:lstStyle/>
          <a:p>
            <a:r>
              <a:rPr lang="en-CA" dirty="0" smtClean="0"/>
              <a:t>Designing </a:t>
            </a:r>
            <a:r>
              <a:rPr lang="en-CA" dirty="0" err="1" smtClean="0"/>
              <a:t>CQAVis</a:t>
            </a:r>
            <a:r>
              <a:rPr lang="en-CA" dirty="0"/>
              <a:t>: </a:t>
            </a:r>
            <a:r>
              <a:rPr lang="en-CA" dirty="0" smtClean="0"/>
              <a:t/>
            </a:r>
            <a:br>
              <a:rPr lang="en-CA" dirty="0" smtClean="0"/>
            </a:br>
            <a:r>
              <a:rPr lang="en-CA" dirty="0" smtClean="0"/>
              <a:t>What </a:t>
            </a:r>
            <a:r>
              <a:rPr lang="en-CA" dirty="0" smtClean="0"/>
              <a:t>Information</a:t>
            </a:r>
            <a:r>
              <a:rPr lang="en-CA" dirty="0" smtClean="0"/>
              <a:t> </a:t>
            </a:r>
            <a:r>
              <a:rPr lang="en-CA" dirty="0"/>
              <a:t>Should </a:t>
            </a:r>
            <a:r>
              <a:rPr lang="en-CA" dirty="0" smtClean="0"/>
              <a:t>be Presented</a:t>
            </a:r>
            <a:r>
              <a:rPr lang="en-CA" dirty="0"/>
              <a:t>?</a:t>
            </a:r>
          </a:p>
        </p:txBody>
      </p:sp>
    </p:spTree>
    <p:extLst>
      <p:ext uri="{BB962C8B-B14F-4D97-AF65-F5344CB8AC3E}">
        <p14:creationId xmlns:p14="http://schemas.microsoft.com/office/powerpoint/2010/main" val="1223361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t="2779" r="521" b="3814"/>
          <a:stretch/>
        </p:blipFill>
        <p:spPr>
          <a:xfrm>
            <a:off x="483937" y="1378274"/>
            <a:ext cx="5393153" cy="2848533"/>
          </a:xfrm>
          <a:prstGeom prst="rect">
            <a:avLst/>
          </a:prstGeom>
          <a:ln>
            <a:noFill/>
          </a:ln>
          <a:effectLst>
            <a:outerShdw blurRad="190500" algn="tl" rotWithShape="0">
              <a:srgbClr val="000000">
                <a:alpha val="70000"/>
              </a:srgbClr>
            </a:outerShdw>
          </a:effectLst>
        </p:spPr>
      </p:pic>
      <p:sp>
        <p:nvSpPr>
          <p:cNvPr id="42" name="Rectangle 41"/>
          <p:cNvSpPr/>
          <p:nvPr/>
        </p:nvSpPr>
        <p:spPr>
          <a:xfrm>
            <a:off x="483937" y="4302833"/>
            <a:ext cx="3883692" cy="461665"/>
          </a:xfrm>
          <a:prstGeom prst="rect">
            <a:avLst/>
          </a:prstGeom>
        </p:spPr>
        <p:txBody>
          <a:bodyPr wrap="none">
            <a:spAutoFit/>
          </a:bodyPr>
          <a:lstStyle/>
          <a:p>
            <a:r>
              <a:rPr lang="en-CA" sz="2400" b="1" dirty="0"/>
              <a:t>V1 </a:t>
            </a:r>
            <a:r>
              <a:rPr lang="en-CA" sz="2400" dirty="0"/>
              <a:t>(based on </a:t>
            </a:r>
            <a:r>
              <a:rPr lang="en-CA" sz="2400" dirty="0" smtClean="0"/>
              <a:t>training </a:t>
            </a:r>
            <a:r>
              <a:rPr lang="en-CA" sz="2400" dirty="0"/>
              <a:t>corpus)</a:t>
            </a: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7629" y="1817530"/>
            <a:ext cx="6328724" cy="3734131"/>
          </a:xfrm>
          <a:prstGeom prst="rect">
            <a:avLst/>
          </a:prstGeom>
          <a:ln>
            <a:noFill/>
          </a:ln>
          <a:effectLst>
            <a:outerShdw blurRad="190500" algn="tl" rotWithShape="0">
              <a:srgbClr val="000000">
                <a:alpha val="70000"/>
              </a:srgbClr>
            </a:outerShdw>
          </a:effectLst>
        </p:spPr>
      </p:pic>
      <p:sp>
        <p:nvSpPr>
          <p:cNvPr id="44" name="Rectangle 43"/>
          <p:cNvSpPr/>
          <p:nvPr/>
        </p:nvSpPr>
        <p:spPr>
          <a:xfrm>
            <a:off x="4527165" y="5626451"/>
            <a:ext cx="2580967" cy="769441"/>
          </a:xfrm>
          <a:prstGeom prst="rect">
            <a:avLst/>
          </a:prstGeom>
        </p:spPr>
        <p:txBody>
          <a:bodyPr wrap="none">
            <a:spAutoFit/>
          </a:bodyPr>
          <a:lstStyle/>
          <a:p>
            <a:r>
              <a:rPr lang="en-CA" sz="2400" b="1" dirty="0"/>
              <a:t>V2</a:t>
            </a:r>
            <a:r>
              <a:rPr lang="en-CA" sz="2400" dirty="0"/>
              <a:t> </a:t>
            </a:r>
            <a:r>
              <a:rPr lang="en-CA" sz="2400" dirty="0" smtClean="0"/>
              <a:t>(first </a:t>
            </a:r>
            <a:r>
              <a:rPr lang="en-CA" sz="2400" dirty="0"/>
              <a:t>l</a:t>
            </a:r>
            <a:r>
              <a:rPr lang="en-CA" sz="2400" dirty="0" smtClean="0"/>
              <a:t>ive </a:t>
            </a:r>
            <a:r>
              <a:rPr lang="en-CA" sz="2400" dirty="0"/>
              <a:t>demo)</a:t>
            </a:r>
          </a:p>
          <a:p>
            <a:r>
              <a:rPr lang="en-CA" sz="2000" i="1" dirty="0"/>
              <a:t>Iyas.qcir.org/demo</a:t>
            </a:r>
          </a:p>
        </p:txBody>
      </p:sp>
      <p:sp>
        <p:nvSpPr>
          <p:cNvPr id="46" name="Rectangle 45"/>
          <p:cNvSpPr/>
          <p:nvPr/>
        </p:nvSpPr>
        <p:spPr>
          <a:xfrm>
            <a:off x="7473029" y="6129888"/>
            <a:ext cx="3873625" cy="769441"/>
          </a:xfrm>
          <a:prstGeom prst="rect">
            <a:avLst/>
          </a:prstGeom>
        </p:spPr>
        <p:txBody>
          <a:bodyPr wrap="none">
            <a:spAutoFit/>
          </a:bodyPr>
          <a:lstStyle/>
          <a:p>
            <a:r>
              <a:rPr lang="en-CA" sz="2400" b="1" dirty="0"/>
              <a:t>V3</a:t>
            </a:r>
            <a:r>
              <a:rPr lang="en-CA" sz="2400" dirty="0"/>
              <a:t> (Qatar Living beta version)</a:t>
            </a:r>
          </a:p>
          <a:p>
            <a:r>
              <a:rPr lang="en-CA" sz="2000" i="1" dirty="0"/>
              <a:t>Qatarliving.com/</a:t>
            </a:r>
            <a:r>
              <a:rPr lang="en-CA" sz="2000" i="1" dirty="0" err="1"/>
              <a:t>betasearch</a:t>
            </a:r>
            <a:endParaRPr lang="en-CA" sz="2000" i="1" dirty="0"/>
          </a:p>
        </p:txBody>
      </p:sp>
      <p:sp>
        <p:nvSpPr>
          <p:cNvPr id="26" name="Slide Number Placeholder 25"/>
          <p:cNvSpPr>
            <a:spLocks noGrp="1"/>
          </p:cNvSpPr>
          <p:nvPr>
            <p:ph type="sldNum" sz="quarter" idx="12"/>
          </p:nvPr>
        </p:nvSpPr>
        <p:spPr/>
        <p:txBody>
          <a:bodyPr/>
          <a:lstStyle/>
          <a:p>
            <a:fld id="{B5025804-774E-4F05-82CB-B4A1F12E577A}" type="slidenum">
              <a:rPr lang="en-CA" smtClean="0"/>
              <a:t>14</a:t>
            </a:fld>
            <a:endParaRPr lang="en-CA"/>
          </a:p>
        </p:txBody>
      </p:sp>
      <p:sp>
        <p:nvSpPr>
          <p:cNvPr id="17" name="Title 1"/>
          <p:cNvSpPr>
            <a:spLocks noGrp="1"/>
          </p:cNvSpPr>
          <p:nvPr>
            <p:ph type="title"/>
          </p:nvPr>
        </p:nvSpPr>
        <p:spPr>
          <a:xfrm>
            <a:off x="838200" y="62302"/>
            <a:ext cx="10515600" cy="1325563"/>
          </a:xfrm>
        </p:spPr>
        <p:txBody>
          <a:bodyPr/>
          <a:lstStyle/>
          <a:p>
            <a:r>
              <a:rPr lang="en-CA" dirty="0"/>
              <a:t>Design of </a:t>
            </a:r>
            <a:r>
              <a:rPr lang="en-CA" dirty="0" err="1"/>
              <a:t>CQAVis</a:t>
            </a:r>
            <a:r>
              <a:rPr lang="en-CA" dirty="0"/>
              <a:t>: Iterative Prototyping</a:t>
            </a:r>
          </a:p>
        </p:txBody>
      </p:sp>
      <p:pic>
        <p:nvPicPr>
          <p:cNvPr id="3" name="Picture 2"/>
          <p:cNvPicPr>
            <a:picLocks noChangeAspect="1"/>
          </p:cNvPicPr>
          <p:nvPr/>
        </p:nvPicPr>
        <p:blipFill>
          <a:blip r:embed="rId5"/>
          <a:stretch>
            <a:fillRect/>
          </a:stretch>
        </p:blipFill>
        <p:spPr>
          <a:xfrm>
            <a:off x="7175364" y="1559155"/>
            <a:ext cx="5016636" cy="4618402"/>
          </a:xfrm>
          <a:prstGeom prst="rect">
            <a:avLst/>
          </a:prstGeom>
        </p:spPr>
      </p:pic>
    </p:spTree>
    <p:extLst>
      <p:ext uri="{BB962C8B-B14F-4D97-AF65-F5344CB8AC3E}">
        <p14:creationId xmlns:p14="http://schemas.microsoft.com/office/powerpoint/2010/main" val="3794502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641" y="1500504"/>
            <a:ext cx="8797759" cy="5166469"/>
          </a:xfrm>
          <a:prstGeom prst="rect">
            <a:avLst/>
          </a:prstGeom>
        </p:spPr>
      </p:pic>
      <p:sp>
        <p:nvSpPr>
          <p:cNvPr id="5" name="TextBox 4"/>
          <p:cNvSpPr txBox="1"/>
          <p:nvPr/>
        </p:nvSpPr>
        <p:spPr>
          <a:xfrm rot="16200000">
            <a:off x="-359410" y="4369289"/>
            <a:ext cx="1856598" cy="369332"/>
          </a:xfrm>
          <a:prstGeom prst="rect">
            <a:avLst/>
          </a:prstGeom>
          <a:noFill/>
        </p:spPr>
        <p:txBody>
          <a:bodyPr wrap="none" rtlCol="0">
            <a:spAutoFit/>
          </a:bodyPr>
          <a:lstStyle/>
          <a:p>
            <a:r>
              <a:rPr lang="en-CA" dirty="0"/>
              <a:t>Related questions</a:t>
            </a:r>
          </a:p>
        </p:txBody>
      </p:sp>
      <p:sp>
        <p:nvSpPr>
          <p:cNvPr id="6" name="TextBox 5"/>
          <p:cNvSpPr txBox="1"/>
          <p:nvPr/>
        </p:nvSpPr>
        <p:spPr>
          <a:xfrm rot="16200000">
            <a:off x="9311342" y="3590824"/>
            <a:ext cx="1902572" cy="369332"/>
          </a:xfrm>
          <a:prstGeom prst="rect">
            <a:avLst/>
          </a:prstGeom>
          <a:noFill/>
        </p:spPr>
        <p:txBody>
          <a:bodyPr wrap="none" rtlCol="0">
            <a:spAutoFit/>
          </a:bodyPr>
          <a:lstStyle/>
          <a:p>
            <a:r>
              <a:rPr lang="en-CA" dirty="0"/>
              <a:t>Conversation view</a:t>
            </a:r>
          </a:p>
        </p:txBody>
      </p:sp>
      <p:sp>
        <p:nvSpPr>
          <p:cNvPr id="7" name="Left Bracket 6"/>
          <p:cNvSpPr/>
          <p:nvPr/>
        </p:nvSpPr>
        <p:spPr>
          <a:xfrm>
            <a:off x="753555" y="3163454"/>
            <a:ext cx="135445" cy="3610691"/>
          </a:xfrm>
          <a:prstGeom prst="leftBracket">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ight Bracket 7"/>
          <p:cNvSpPr/>
          <p:nvPr/>
        </p:nvSpPr>
        <p:spPr>
          <a:xfrm>
            <a:off x="9972841" y="1890445"/>
            <a:ext cx="45719" cy="4883701"/>
          </a:xfrm>
          <a:prstGeom prst="rightBracket">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9" name="Straight Arrow Connector 8"/>
          <p:cNvCxnSpPr/>
          <p:nvPr/>
        </p:nvCxnSpPr>
        <p:spPr>
          <a:xfrm flipV="1">
            <a:off x="8889671" y="2435370"/>
            <a:ext cx="152400" cy="1440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p:cNvSpPr/>
          <p:nvPr/>
        </p:nvSpPr>
        <p:spPr>
          <a:xfrm>
            <a:off x="5251246" y="2740266"/>
            <a:ext cx="4374257" cy="317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7918747" y="2156389"/>
            <a:ext cx="1784976" cy="369332"/>
          </a:xfrm>
          <a:prstGeom prst="rect">
            <a:avLst/>
          </a:prstGeom>
          <a:noFill/>
        </p:spPr>
        <p:txBody>
          <a:bodyPr wrap="none" rtlCol="0">
            <a:spAutoFit/>
          </a:bodyPr>
          <a:lstStyle/>
          <a:p>
            <a:r>
              <a:rPr lang="en-CA" dirty="0"/>
              <a:t>Thread Overview</a:t>
            </a:r>
          </a:p>
        </p:txBody>
      </p:sp>
      <p:sp>
        <p:nvSpPr>
          <p:cNvPr id="12" name="Rectangle 11"/>
          <p:cNvSpPr/>
          <p:nvPr/>
        </p:nvSpPr>
        <p:spPr>
          <a:xfrm>
            <a:off x="1083150" y="1982912"/>
            <a:ext cx="4067419" cy="11892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1"/>
          <p:cNvSpPr>
            <a:spLocks noGrp="1"/>
          </p:cNvSpPr>
          <p:nvPr>
            <p:ph type="title"/>
          </p:nvPr>
        </p:nvSpPr>
        <p:spPr>
          <a:xfrm>
            <a:off x="838200" y="191607"/>
            <a:ext cx="10515600" cy="1325563"/>
          </a:xfrm>
        </p:spPr>
        <p:txBody>
          <a:bodyPr/>
          <a:lstStyle/>
          <a:p>
            <a:r>
              <a:rPr lang="en-CA" dirty="0"/>
              <a:t>Final Design of </a:t>
            </a:r>
            <a:r>
              <a:rPr lang="en-CA" dirty="0" err="1"/>
              <a:t>CQAVis</a:t>
            </a:r>
            <a:endParaRPr lang="en-CA" dirty="0"/>
          </a:p>
        </p:txBody>
      </p:sp>
    </p:spTree>
    <p:extLst>
      <p:ext uri="{BB962C8B-B14F-4D97-AF65-F5344CB8AC3E}">
        <p14:creationId xmlns:p14="http://schemas.microsoft.com/office/powerpoint/2010/main" val="1022677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0" grpId="0" animBg="1"/>
      <p:bldP spid="11" grpId="0"/>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0473" y="1132898"/>
            <a:ext cx="10515600" cy="4351338"/>
          </a:xfrm>
        </p:spPr>
        <p:txBody>
          <a:bodyPr/>
          <a:lstStyle/>
          <a:p>
            <a:endParaRPr lang="en-CA" dirty="0"/>
          </a:p>
          <a:p>
            <a:endParaRPr lang="en-CA" dirty="0"/>
          </a:p>
          <a:p>
            <a:endParaRPr lang="en-CA" dirty="0"/>
          </a:p>
          <a:p>
            <a:pPr marL="0" indent="0" algn="ctr">
              <a:buNone/>
            </a:pPr>
            <a:r>
              <a:rPr lang="en-CA" sz="4000" dirty="0"/>
              <a:t>Live </a:t>
            </a:r>
            <a:r>
              <a:rPr lang="en-CA" sz="4000" dirty="0" smtClean="0"/>
              <a:t>Demo</a:t>
            </a:r>
            <a:endParaRPr lang="en-CA" sz="4000" dirty="0"/>
          </a:p>
        </p:txBody>
      </p:sp>
      <p:sp>
        <p:nvSpPr>
          <p:cNvPr id="4" name="Slide Number Placeholder 3"/>
          <p:cNvSpPr>
            <a:spLocks noGrp="1"/>
          </p:cNvSpPr>
          <p:nvPr>
            <p:ph type="sldNum" sz="quarter" idx="12"/>
          </p:nvPr>
        </p:nvSpPr>
        <p:spPr/>
        <p:txBody>
          <a:bodyPr/>
          <a:lstStyle/>
          <a:p>
            <a:fld id="{3C9AD0FB-86EB-497F-BC6D-DD56232ABADA}" type="slidenum">
              <a:rPr lang="en-CA" smtClean="0"/>
              <a:t>16</a:t>
            </a:fld>
            <a:endParaRPr lang="en-CA"/>
          </a:p>
        </p:txBody>
      </p:sp>
    </p:spTree>
    <p:extLst>
      <p:ext uri="{BB962C8B-B14F-4D97-AF65-F5344CB8AC3E}">
        <p14:creationId xmlns:p14="http://schemas.microsoft.com/office/powerpoint/2010/main" val="26255154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Content Placeholder 2"/>
          <p:cNvSpPr>
            <a:spLocks noGrp="1"/>
          </p:cNvSpPr>
          <p:nvPr>
            <p:ph idx="1"/>
          </p:nvPr>
        </p:nvSpPr>
        <p:spPr>
          <a:xfrm>
            <a:off x="2553369" y="1844578"/>
            <a:ext cx="7946266" cy="4600155"/>
          </a:xfrm>
        </p:spPr>
        <p:txBody>
          <a:bodyPr>
            <a:normAutofit/>
          </a:bodyPr>
          <a:lstStyle/>
          <a:p>
            <a:pPr marL="0" indent="0">
              <a:lnSpc>
                <a:spcPct val="100000"/>
              </a:lnSpc>
              <a:spcBef>
                <a:spcPts val="0"/>
              </a:spcBef>
              <a:spcAft>
                <a:spcPts val="600"/>
              </a:spcAft>
              <a:buNone/>
            </a:pPr>
            <a:r>
              <a:rPr lang="en-US" b="1" dirty="0"/>
              <a:t>- Analyze </a:t>
            </a:r>
            <a:r>
              <a:rPr lang="en-US" dirty="0"/>
              <a:t>User requirements </a:t>
            </a:r>
            <a:r>
              <a:rPr lang="en-US" b="1" dirty="0"/>
              <a:t>in</a:t>
            </a:r>
            <a:r>
              <a:rPr lang="en-US" dirty="0"/>
              <a:t> CQA forums</a:t>
            </a:r>
          </a:p>
          <a:p>
            <a:pPr marL="457200" lvl="1" indent="0">
              <a:lnSpc>
                <a:spcPct val="100000"/>
              </a:lnSpc>
              <a:spcBef>
                <a:spcPts val="0"/>
              </a:spcBef>
              <a:spcAft>
                <a:spcPts val="600"/>
              </a:spcAft>
              <a:buNone/>
            </a:pPr>
            <a:r>
              <a:rPr lang="en-US" dirty="0"/>
              <a:t>identify use cases, tasks, and design needs</a:t>
            </a:r>
            <a:endParaRPr lang="en-CA" dirty="0"/>
          </a:p>
          <a:p>
            <a:pPr>
              <a:lnSpc>
                <a:spcPct val="100000"/>
              </a:lnSpc>
              <a:spcBef>
                <a:spcPts val="0"/>
              </a:spcBef>
              <a:spcAft>
                <a:spcPts val="600"/>
              </a:spcAft>
              <a:buFontTx/>
              <a:buChar char="-"/>
            </a:pPr>
            <a:r>
              <a:rPr lang="en-US" b="1" dirty="0"/>
              <a:t>The system</a:t>
            </a:r>
          </a:p>
          <a:p>
            <a:pPr lvl="1">
              <a:lnSpc>
                <a:spcPct val="100000"/>
              </a:lnSpc>
              <a:spcBef>
                <a:spcPts val="0"/>
              </a:spcBef>
              <a:spcAft>
                <a:spcPts val="600"/>
              </a:spcAft>
              <a:buFontTx/>
              <a:buChar char="-"/>
            </a:pPr>
            <a:r>
              <a:rPr lang="en-US" dirty="0" smtClean="0"/>
              <a:t>Combine </a:t>
            </a:r>
            <a:r>
              <a:rPr lang="en-US" b="1" dirty="0" smtClean="0"/>
              <a:t>NLP</a:t>
            </a:r>
            <a:r>
              <a:rPr lang="en-US" dirty="0" smtClean="0"/>
              <a:t> </a:t>
            </a:r>
            <a:r>
              <a:rPr lang="en-US" dirty="0"/>
              <a:t>and </a:t>
            </a:r>
            <a:r>
              <a:rPr lang="en-US" b="1" dirty="0"/>
              <a:t>search</a:t>
            </a:r>
            <a:r>
              <a:rPr lang="en-US" dirty="0"/>
              <a:t> techniques	</a:t>
            </a:r>
          </a:p>
          <a:p>
            <a:pPr lvl="1">
              <a:lnSpc>
                <a:spcPct val="100000"/>
              </a:lnSpc>
              <a:spcBef>
                <a:spcPts val="0"/>
              </a:spcBef>
              <a:spcAft>
                <a:spcPts val="600"/>
              </a:spcAft>
              <a:buFontTx/>
              <a:buChar char="-"/>
            </a:pPr>
            <a:r>
              <a:rPr lang="en-US" dirty="0"/>
              <a:t>Design </a:t>
            </a:r>
            <a:r>
              <a:rPr lang="en-US" dirty="0" err="1"/>
              <a:t>CQAVis</a:t>
            </a:r>
            <a:r>
              <a:rPr lang="en-US" dirty="0"/>
              <a:t> using </a:t>
            </a:r>
            <a:r>
              <a:rPr lang="en-US" b="1" dirty="0"/>
              <a:t>user-centered</a:t>
            </a:r>
            <a:r>
              <a:rPr lang="en-US" dirty="0"/>
              <a:t> methodologies</a:t>
            </a:r>
          </a:p>
          <a:p>
            <a:pPr marL="0" indent="0">
              <a:lnSpc>
                <a:spcPct val="100000"/>
              </a:lnSpc>
              <a:spcBef>
                <a:spcPts val="0"/>
              </a:spcBef>
              <a:spcAft>
                <a:spcPts val="600"/>
              </a:spcAft>
              <a:buNone/>
            </a:pPr>
            <a:r>
              <a:rPr lang="en-US" b="1" dirty="0"/>
              <a:t>- Evaluate</a:t>
            </a:r>
            <a:r>
              <a:rPr lang="en-US" dirty="0"/>
              <a:t> </a:t>
            </a:r>
            <a:r>
              <a:rPr lang="en-US" dirty="0" err="1"/>
              <a:t>CQAVis</a:t>
            </a:r>
            <a:r>
              <a:rPr lang="en-US" dirty="0"/>
              <a:t>:</a:t>
            </a:r>
          </a:p>
          <a:p>
            <a:pPr marL="457200" lvl="1" indent="0">
              <a:lnSpc>
                <a:spcPct val="100000"/>
              </a:lnSpc>
              <a:spcBef>
                <a:spcPts val="0"/>
              </a:spcBef>
              <a:spcAft>
                <a:spcPts val="600"/>
              </a:spcAft>
              <a:buNone/>
            </a:pPr>
            <a:r>
              <a:rPr lang="en-US" dirty="0">
                <a:solidFill>
                  <a:prstClr val="black"/>
                </a:solidFill>
              </a:rPr>
              <a:t>- Online user study among hundreds of users</a:t>
            </a:r>
            <a:r>
              <a:rPr lang="en-US" dirty="0"/>
              <a:t> in an </a:t>
            </a:r>
            <a:r>
              <a:rPr lang="en-US" b="1" dirty="0"/>
              <a:t>ecologically valid way</a:t>
            </a:r>
          </a:p>
          <a:p>
            <a:pPr marL="457200" lvl="1" indent="0">
              <a:lnSpc>
                <a:spcPct val="100000"/>
              </a:lnSpc>
              <a:spcBef>
                <a:spcPts val="0"/>
              </a:spcBef>
              <a:spcAft>
                <a:spcPts val="600"/>
              </a:spcAft>
              <a:buNone/>
            </a:pPr>
            <a:r>
              <a:rPr lang="en-US" dirty="0"/>
              <a:t>- </a:t>
            </a:r>
            <a:r>
              <a:rPr lang="en-US" b="1" dirty="0"/>
              <a:t>Lessons</a:t>
            </a:r>
            <a:r>
              <a:rPr lang="en-US" dirty="0"/>
              <a:t> learned from the study</a:t>
            </a:r>
            <a:endParaRPr lang="en-CA" dirty="0"/>
          </a:p>
        </p:txBody>
      </p:sp>
      <p:pic>
        <p:nvPicPr>
          <p:cNvPr id="2050" name="Picture 2" descr="https://image.freepik.com/free-icon/man-studying-with-a-laptop_318-6273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002" y="4717191"/>
            <a:ext cx="1128450" cy="1128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07632" y="4683934"/>
            <a:ext cx="1128450" cy="116639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199" y="3244884"/>
            <a:ext cx="1069712" cy="628186"/>
          </a:xfrm>
          <a:prstGeom prst="rect">
            <a:avLst/>
          </a:prstGeom>
        </p:spPr>
      </p:pic>
      <p:pic>
        <p:nvPicPr>
          <p:cNvPr id="4" name="Picture 2" descr="Image result for community question answe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3711" y="1953660"/>
            <a:ext cx="1339658" cy="85601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3"/>
          <p:cNvSpPr/>
          <p:nvPr/>
        </p:nvSpPr>
        <p:spPr>
          <a:xfrm>
            <a:off x="618579" y="4985510"/>
            <a:ext cx="381000" cy="29590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Rectangle 9"/>
          <p:cNvSpPr/>
          <p:nvPr/>
        </p:nvSpPr>
        <p:spPr>
          <a:xfrm>
            <a:off x="1102263" y="4295016"/>
            <a:ext cx="9265660" cy="15982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pic>
        <p:nvPicPr>
          <p:cNvPr id="11" name="Picture 2" descr="http://www.clker.com/cliparts/e/v/A/R/K/t/transparent-magnifying-glass-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6674" y="3384146"/>
            <a:ext cx="425074" cy="44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25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Content Placeholder 1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5016" y="1307673"/>
            <a:ext cx="4740335" cy="4351338"/>
          </a:xfrm>
          <a:prstGeom prst="rect">
            <a:avLst/>
          </a:prstGeom>
          <a:ln>
            <a:noFill/>
          </a:ln>
          <a:effectLst>
            <a:outerShdw blurRad="190500" algn="tl" rotWithShape="0">
              <a:srgbClr val="000000">
                <a:alpha val="70000"/>
              </a:srgbClr>
            </a:outerShdw>
          </a:effectLst>
        </p:spPr>
      </p:pic>
      <p:sp>
        <p:nvSpPr>
          <p:cNvPr id="42" name="Rectangle 41"/>
          <p:cNvSpPr/>
          <p:nvPr/>
        </p:nvSpPr>
        <p:spPr>
          <a:xfrm>
            <a:off x="1059565" y="3827508"/>
            <a:ext cx="2440940" cy="538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Introduction</a:t>
            </a:r>
          </a:p>
        </p:txBody>
      </p:sp>
      <p:sp>
        <p:nvSpPr>
          <p:cNvPr id="43" name="Rectangle 42"/>
          <p:cNvSpPr/>
          <p:nvPr/>
        </p:nvSpPr>
        <p:spPr>
          <a:xfrm>
            <a:off x="1059565" y="4662189"/>
            <a:ext cx="2440940" cy="485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Tasks</a:t>
            </a:r>
          </a:p>
        </p:txBody>
      </p:sp>
      <p:sp>
        <p:nvSpPr>
          <p:cNvPr id="44" name="Rectangle 43"/>
          <p:cNvSpPr/>
          <p:nvPr/>
        </p:nvSpPr>
        <p:spPr>
          <a:xfrm>
            <a:off x="1082425" y="5389925"/>
            <a:ext cx="2506980" cy="538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Post-study questionnaire</a:t>
            </a:r>
          </a:p>
        </p:txBody>
      </p:sp>
      <p:sp>
        <p:nvSpPr>
          <p:cNvPr id="45" name="Down Arrow 44"/>
          <p:cNvSpPr/>
          <p:nvPr/>
        </p:nvSpPr>
        <p:spPr>
          <a:xfrm>
            <a:off x="2280035" y="4363448"/>
            <a:ext cx="182880" cy="2368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6" name="Down Arrow 45"/>
          <p:cNvSpPr/>
          <p:nvPr/>
        </p:nvSpPr>
        <p:spPr>
          <a:xfrm>
            <a:off x="2332105" y="5155927"/>
            <a:ext cx="182880" cy="2368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9961" y="2232488"/>
            <a:ext cx="4717821" cy="3641826"/>
          </a:xfrm>
          <a:prstGeom prst="rect">
            <a:avLst/>
          </a:prstGeom>
          <a:ln>
            <a:noFill/>
          </a:ln>
          <a:effectLst>
            <a:outerShdw blurRad="190500" algn="tl" rotWithShape="0">
              <a:srgbClr val="000000">
                <a:alpha val="70000"/>
              </a:srgbClr>
            </a:outerShdw>
          </a:effectLst>
        </p:spPr>
      </p:pic>
      <p:pic>
        <p:nvPicPr>
          <p:cNvPr id="50" name="Picture 49"/>
          <p:cNvPicPr>
            <a:picLocks noChangeAspect="1"/>
          </p:cNvPicPr>
          <p:nvPr/>
        </p:nvPicPr>
        <p:blipFill rotWithShape="1">
          <a:blip r:embed="rId5"/>
          <a:srcRect l="32105" t="21657" r="33333" b="11286"/>
          <a:stretch/>
        </p:blipFill>
        <p:spPr>
          <a:xfrm>
            <a:off x="8558144" y="2779288"/>
            <a:ext cx="3425439" cy="3738424"/>
          </a:xfrm>
          <a:prstGeom prst="rect">
            <a:avLst/>
          </a:prstGeom>
          <a:ln>
            <a:noFill/>
          </a:ln>
          <a:effectLst>
            <a:outerShdw blurRad="190500" algn="tl" rotWithShape="0">
              <a:srgbClr val="000000">
                <a:alpha val="70000"/>
              </a:srgbClr>
            </a:outerShdw>
          </a:effectLst>
        </p:spPr>
      </p:pic>
      <p:sp>
        <p:nvSpPr>
          <p:cNvPr id="2" name="Slide Number Placeholder 1"/>
          <p:cNvSpPr>
            <a:spLocks noGrp="1"/>
          </p:cNvSpPr>
          <p:nvPr>
            <p:ph type="sldNum" sz="quarter" idx="12"/>
          </p:nvPr>
        </p:nvSpPr>
        <p:spPr>
          <a:xfrm>
            <a:off x="8610600" y="6486978"/>
            <a:ext cx="2743200" cy="365125"/>
          </a:xfrm>
        </p:spPr>
        <p:txBody>
          <a:bodyPr/>
          <a:lstStyle/>
          <a:p>
            <a:fld id="{B5025804-774E-4F05-82CB-B4A1F12E577A}" type="slidenum">
              <a:rPr lang="en-CA" smtClean="0"/>
              <a:t>18</a:t>
            </a:fld>
            <a:endParaRPr lang="en-CA"/>
          </a:p>
        </p:txBody>
      </p:sp>
      <p:sp>
        <p:nvSpPr>
          <p:cNvPr id="3" name="TextBox 2"/>
          <p:cNvSpPr txBox="1"/>
          <p:nvPr/>
        </p:nvSpPr>
        <p:spPr>
          <a:xfrm>
            <a:off x="743858" y="1206572"/>
            <a:ext cx="2805576" cy="523220"/>
          </a:xfrm>
          <a:prstGeom prst="rect">
            <a:avLst/>
          </a:prstGeom>
          <a:noFill/>
        </p:spPr>
        <p:txBody>
          <a:bodyPr wrap="none" rtlCol="0">
            <a:spAutoFit/>
          </a:bodyPr>
          <a:lstStyle/>
          <a:p>
            <a:r>
              <a:rPr lang="en-CA" sz="2800" dirty="0"/>
              <a:t>Online User Study</a:t>
            </a:r>
          </a:p>
        </p:txBody>
      </p:sp>
      <p:sp>
        <p:nvSpPr>
          <p:cNvPr id="4" name="Rectangle 3"/>
          <p:cNvSpPr/>
          <p:nvPr/>
        </p:nvSpPr>
        <p:spPr>
          <a:xfrm>
            <a:off x="727785" y="1798893"/>
            <a:ext cx="4031873" cy="954107"/>
          </a:xfrm>
          <a:prstGeom prst="rect">
            <a:avLst/>
          </a:prstGeom>
        </p:spPr>
        <p:txBody>
          <a:bodyPr wrap="none">
            <a:spAutoFit/>
          </a:bodyPr>
          <a:lstStyle/>
          <a:p>
            <a:r>
              <a:rPr lang="en-CA" sz="2000" dirty="0"/>
              <a:t>Real users, real data and real tasks</a:t>
            </a:r>
          </a:p>
          <a:p>
            <a:r>
              <a:rPr lang="en-CA" dirty="0" smtClean="0"/>
              <a:t>   - </a:t>
            </a:r>
            <a:r>
              <a:rPr lang="en-CA" dirty="0"/>
              <a:t>To </a:t>
            </a:r>
            <a:r>
              <a:rPr lang="en-CA" b="1" dirty="0"/>
              <a:t>enhance ecological </a:t>
            </a:r>
            <a:r>
              <a:rPr lang="en-CA" b="1" dirty="0" smtClean="0"/>
              <a:t>validity</a:t>
            </a:r>
          </a:p>
          <a:p>
            <a:r>
              <a:rPr lang="en-CA" dirty="0"/>
              <a:t> </a:t>
            </a:r>
            <a:r>
              <a:rPr lang="en-CA" dirty="0" smtClean="0"/>
              <a:t>  - Uncontrolled, less incentives for users </a:t>
            </a:r>
            <a:endParaRPr lang="en-CA" dirty="0"/>
          </a:p>
        </p:txBody>
      </p:sp>
      <p:sp>
        <p:nvSpPr>
          <p:cNvPr id="12" name="Rectangle 11"/>
          <p:cNvSpPr/>
          <p:nvPr/>
        </p:nvSpPr>
        <p:spPr>
          <a:xfrm>
            <a:off x="4511841" y="6095324"/>
            <a:ext cx="4174028" cy="369332"/>
          </a:xfrm>
          <a:prstGeom prst="rect">
            <a:avLst/>
          </a:prstGeom>
        </p:spPr>
        <p:txBody>
          <a:bodyPr wrap="none">
            <a:spAutoFit/>
          </a:bodyPr>
          <a:lstStyle/>
          <a:p>
            <a:r>
              <a:rPr lang="en-CA" b="1" dirty="0"/>
              <a:t>http://www.Qatar Living.com/betasearch</a:t>
            </a:r>
          </a:p>
        </p:txBody>
      </p:sp>
      <p:sp>
        <p:nvSpPr>
          <p:cNvPr id="51" name="Rectangle 50"/>
          <p:cNvSpPr/>
          <p:nvPr/>
        </p:nvSpPr>
        <p:spPr>
          <a:xfrm>
            <a:off x="714199" y="2790958"/>
            <a:ext cx="2271776" cy="677108"/>
          </a:xfrm>
          <a:prstGeom prst="rect">
            <a:avLst/>
          </a:prstGeom>
        </p:spPr>
        <p:txBody>
          <a:bodyPr wrap="none">
            <a:spAutoFit/>
          </a:bodyPr>
          <a:lstStyle/>
          <a:p>
            <a:r>
              <a:rPr lang="en-CA" sz="2000" dirty="0" smtClean="0"/>
              <a:t>Pilot (lab) </a:t>
            </a:r>
            <a:r>
              <a:rPr lang="en-CA" sz="2000" dirty="0"/>
              <a:t>study</a:t>
            </a:r>
          </a:p>
          <a:p>
            <a:r>
              <a:rPr lang="en-CA" dirty="0"/>
              <a:t>    - To revise the study</a:t>
            </a:r>
          </a:p>
        </p:txBody>
      </p:sp>
      <p:sp>
        <p:nvSpPr>
          <p:cNvPr id="22" name="Title 1"/>
          <p:cNvSpPr>
            <a:spLocks noGrp="1"/>
          </p:cNvSpPr>
          <p:nvPr>
            <p:ph type="title"/>
          </p:nvPr>
        </p:nvSpPr>
        <p:spPr>
          <a:xfrm>
            <a:off x="743192" y="-50707"/>
            <a:ext cx="10515600" cy="1325563"/>
          </a:xfrm>
        </p:spPr>
        <p:txBody>
          <a:bodyPr/>
          <a:lstStyle/>
          <a:p>
            <a:r>
              <a:rPr lang="en-CA" dirty="0"/>
              <a:t>User Evaluation of </a:t>
            </a:r>
            <a:r>
              <a:rPr lang="en-CA" dirty="0" err="1"/>
              <a:t>CQAVis</a:t>
            </a:r>
            <a:endParaRPr lang="en-CA" dirty="0"/>
          </a:p>
        </p:txBody>
      </p:sp>
    </p:spTree>
    <p:extLst>
      <p:ext uri="{BB962C8B-B14F-4D97-AF65-F5344CB8AC3E}">
        <p14:creationId xmlns:p14="http://schemas.microsoft.com/office/powerpoint/2010/main" val="1271971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Online User Study: Results Analysis</a:t>
            </a:r>
          </a:p>
        </p:txBody>
      </p:sp>
      <p:sp>
        <p:nvSpPr>
          <p:cNvPr id="3" name="Content Placeholder 2"/>
          <p:cNvSpPr>
            <a:spLocks noGrp="1"/>
          </p:cNvSpPr>
          <p:nvPr>
            <p:ph idx="1"/>
          </p:nvPr>
        </p:nvSpPr>
        <p:spPr/>
        <p:txBody>
          <a:bodyPr>
            <a:normAutofit/>
          </a:bodyPr>
          <a:lstStyle/>
          <a:p>
            <a:r>
              <a:rPr lang="en-CA" b="1" dirty="0"/>
              <a:t>User statistics:</a:t>
            </a:r>
          </a:p>
          <a:p>
            <a:pPr lvl="1"/>
            <a:r>
              <a:rPr lang="en-CA" dirty="0"/>
              <a:t>768 participants</a:t>
            </a:r>
          </a:p>
          <a:p>
            <a:r>
              <a:rPr lang="en-CA" b="1" dirty="0"/>
              <a:t>Data Collection:</a:t>
            </a:r>
          </a:p>
          <a:p>
            <a:pPr lvl="1"/>
            <a:r>
              <a:rPr lang="en-CA" sz="2800" dirty="0"/>
              <a:t>Query log</a:t>
            </a:r>
          </a:p>
          <a:p>
            <a:pPr lvl="1"/>
            <a:r>
              <a:rPr lang="en-CA" sz="2800" dirty="0"/>
              <a:t>Interface actions</a:t>
            </a:r>
          </a:p>
          <a:p>
            <a:pPr lvl="1"/>
            <a:r>
              <a:rPr lang="en-CA" sz="2800" dirty="0"/>
              <a:t>Questionnaires (measured on Likert scale)</a:t>
            </a:r>
          </a:p>
          <a:p>
            <a:pPr lvl="1"/>
            <a:r>
              <a:rPr lang="en-CA" sz="2800" dirty="0"/>
              <a:t>Open-ended comments</a:t>
            </a:r>
          </a:p>
        </p:txBody>
      </p:sp>
      <p:sp>
        <p:nvSpPr>
          <p:cNvPr id="4" name="Slide Number Placeholder 3"/>
          <p:cNvSpPr>
            <a:spLocks noGrp="1"/>
          </p:cNvSpPr>
          <p:nvPr>
            <p:ph type="sldNum" sz="quarter" idx="12"/>
          </p:nvPr>
        </p:nvSpPr>
        <p:spPr/>
        <p:txBody>
          <a:bodyPr/>
          <a:lstStyle/>
          <a:p>
            <a:fld id="{B5025804-774E-4F05-82CB-B4A1F12E577A}" type="slidenum">
              <a:rPr lang="en-CA" smtClean="0"/>
              <a:t>19</a:t>
            </a:fld>
            <a:endParaRPr lang="en-CA"/>
          </a:p>
        </p:txBody>
      </p:sp>
    </p:spTree>
    <p:extLst>
      <p:ext uri="{BB962C8B-B14F-4D97-AF65-F5344CB8AC3E}">
        <p14:creationId xmlns:p14="http://schemas.microsoft.com/office/powerpoint/2010/main" val="27016913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Community Question Answering</a:t>
            </a:r>
            <a:endParaRPr lang="en-CA" dirty="0"/>
          </a:p>
        </p:txBody>
      </p:sp>
      <p:sp>
        <p:nvSpPr>
          <p:cNvPr id="3" name="Content Placeholder 2"/>
          <p:cNvSpPr>
            <a:spLocks noGrp="1"/>
          </p:cNvSpPr>
          <p:nvPr>
            <p:ph idx="1"/>
          </p:nvPr>
        </p:nvSpPr>
        <p:spPr>
          <a:xfrm>
            <a:off x="838199" y="3482939"/>
            <a:ext cx="10775245" cy="2694023"/>
          </a:xfrm>
        </p:spPr>
        <p:txBody>
          <a:bodyPr>
            <a:normAutofit/>
          </a:bodyPr>
          <a:lstStyle/>
          <a:p>
            <a:pPr>
              <a:spcAft>
                <a:spcPts val="1200"/>
              </a:spcAft>
            </a:pPr>
            <a:r>
              <a:rPr lang="en-US" dirty="0"/>
              <a:t>Means for communities to </a:t>
            </a:r>
            <a:r>
              <a:rPr lang="en-US" b="1" dirty="0"/>
              <a:t>share information</a:t>
            </a:r>
            <a:r>
              <a:rPr lang="en-US" dirty="0"/>
              <a:t> and </a:t>
            </a:r>
            <a:r>
              <a:rPr lang="en-US" dirty="0" smtClean="0"/>
              <a:t>to collectively </a:t>
            </a:r>
            <a:r>
              <a:rPr lang="en-US" dirty="0"/>
              <a:t>satisfy their </a:t>
            </a:r>
            <a:r>
              <a:rPr lang="en-US" b="1" dirty="0"/>
              <a:t>information needs</a:t>
            </a:r>
            <a:r>
              <a:rPr lang="en-US" dirty="0"/>
              <a:t>. </a:t>
            </a:r>
          </a:p>
          <a:p>
            <a:pPr>
              <a:spcAft>
                <a:spcPts val="1200"/>
              </a:spcAft>
            </a:pPr>
            <a:r>
              <a:rPr lang="en-US" dirty="0"/>
              <a:t>Forums </a:t>
            </a:r>
            <a:r>
              <a:rPr lang="en-US" dirty="0" smtClean="0"/>
              <a:t>organize </a:t>
            </a:r>
            <a:r>
              <a:rPr lang="en-US" dirty="0"/>
              <a:t>content in the form of </a:t>
            </a:r>
            <a:r>
              <a:rPr lang="en-US" b="1" dirty="0"/>
              <a:t>question–comment threads</a:t>
            </a:r>
          </a:p>
          <a:p>
            <a:pPr>
              <a:spcAft>
                <a:spcPts val="1200"/>
              </a:spcAft>
            </a:pPr>
            <a:r>
              <a:rPr lang="en-US" dirty="0"/>
              <a:t>A</a:t>
            </a:r>
            <a:r>
              <a:rPr lang="en-US" i="1" dirty="0"/>
              <a:t> </a:t>
            </a:r>
            <a:r>
              <a:rPr lang="en-US" b="1" dirty="0"/>
              <a:t>question</a:t>
            </a:r>
            <a:r>
              <a:rPr lang="en-US" dirty="0"/>
              <a:t> posed by a user may be answered by a possibly </a:t>
            </a:r>
            <a:r>
              <a:rPr lang="en-US" b="1" dirty="0"/>
              <a:t>long list of comments</a:t>
            </a:r>
            <a:r>
              <a:rPr lang="en-US" dirty="0"/>
              <a:t> from other users. </a:t>
            </a:r>
          </a:p>
        </p:txBody>
      </p:sp>
      <p:pic>
        <p:nvPicPr>
          <p:cNvPr id="4" name="Picture 4" descr="Image result for yahoo answers icon"/>
          <p:cNvPicPr>
            <a:picLocks noChangeAspect="1" noChangeArrowheads="1"/>
          </p:cNvPicPr>
          <p:nvPr/>
        </p:nvPicPr>
        <p:blipFill rotWithShape="1">
          <a:blip r:embed="rId3">
            <a:extLst>
              <a:ext uri="{28A0092B-C50C-407E-A947-70E740481C1C}">
                <a14:useLocalDpi xmlns:a14="http://schemas.microsoft.com/office/drawing/2010/main" val="0"/>
              </a:ext>
            </a:extLst>
          </a:blip>
          <a:srcRect t="28077" b="26462"/>
          <a:stretch/>
        </p:blipFill>
        <p:spPr bwMode="auto">
          <a:xfrm>
            <a:off x="838200" y="1880304"/>
            <a:ext cx="2314626" cy="10522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qatar living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416" y="2020200"/>
            <a:ext cx="18097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stackexchang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74312" y="1767012"/>
            <a:ext cx="3477667" cy="10363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quora logo vecto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1227" y="1781610"/>
            <a:ext cx="1874481" cy="124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84356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Evaluation of </a:t>
            </a:r>
            <a:r>
              <a:rPr lang="en-US" dirty="0" err="1" smtClean="0"/>
              <a:t>CQAVis</a:t>
            </a:r>
            <a:r>
              <a:rPr lang="en-US" dirty="0" smtClean="0"/>
              <a:t>: </a:t>
            </a:r>
            <a:r>
              <a:rPr lang="en-CA" dirty="0"/>
              <a:t>Questionnaires</a:t>
            </a:r>
            <a:endParaRPr lang="en-US" dirty="0"/>
          </a:p>
        </p:txBody>
      </p:sp>
      <p:sp>
        <p:nvSpPr>
          <p:cNvPr id="3" name="Content Placeholder 2"/>
          <p:cNvSpPr>
            <a:spLocks noGrp="1"/>
          </p:cNvSpPr>
          <p:nvPr>
            <p:ph idx="1"/>
          </p:nvPr>
        </p:nvSpPr>
        <p:spPr>
          <a:xfrm>
            <a:off x="653480" y="1652450"/>
            <a:ext cx="10515600" cy="4351338"/>
          </a:xfrm>
        </p:spPr>
        <p:txBody>
          <a:bodyPr/>
          <a:lstStyle/>
          <a:p>
            <a:r>
              <a:rPr lang="en-CA" dirty="0"/>
              <a:t>Subjective ratings</a:t>
            </a:r>
          </a:p>
          <a:p>
            <a:pPr marL="457200" lvl="1" indent="0">
              <a:buNone/>
            </a:pPr>
            <a:r>
              <a:rPr lang="en-CA" dirty="0"/>
              <a:t>From </a:t>
            </a:r>
            <a:r>
              <a:rPr lang="en-CA" b="1" dirty="0"/>
              <a:t>56 users</a:t>
            </a:r>
          </a:p>
        </p:txBody>
      </p:sp>
      <p:pic>
        <p:nvPicPr>
          <p:cNvPr id="4" name="Picture 3"/>
          <p:cNvPicPr>
            <a:picLocks noChangeAspect="1"/>
          </p:cNvPicPr>
          <p:nvPr/>
        </p:nvPicPr>
        <p:blipFill rotWithShape="1">
          <a:blip r:embed="rId3"/>
          <a:srcRect l="24219" t="32639" r="25313" b="9931"/>
          <a:stretch/>
        </p:blipFill>
        <p:spPr>
          <a:xfrm>
            <a:off x="778903" y="2690092"/>
            <a:ext cx="5190263" cy="3460796"/>
          </a:xfrm>
          <a:prstGeom prst="rect">
            <a:avLst/>
          </a:prstGeom>
          <a:ln>
            <a:solidFill>
              <a:schemeClr val="bg2">
                <a:lumMod val="75000"/>
              </a:schemeClr>
            </a:solidFill>
          </a:ln>
        </p:spPr>
      </p:pic>
      <p:graphicFrame>
        <p:nvGraphicFramePr>
          <p:cNvPr id="7" name="Chart 6">
            <a:extLst>
              <a:ext uri="{FF2B5EF4-FFF2-40B4-BE49-F238E27FC236}">
                <a16:creationId xmlns:a16="http://schemas.microsoft.com/office/drawing/2014/main" xmlns="" id="{00000000-0008-0000-0100-000006000000}"/>
              </a:ext>
            </a:extLst>
          </p:cNvPr>
          <p:cNvGraphicFramePr>
            <a:graphicFrameLocks/>
          </p:cNvGraphicFramePr>
          <p:nvPr>
            <p:extLst>
              <p:ext uri="{D42A27DB-BD31-4B8C-83A1-F6EECF244321}">
                <p14:modId xmlns:p14="http://schemas.microsoft.com/office/powerpoint/2010/main" val="1089536726"/>
              </p:ext>
            </p:extLst>
          </p:nvPr>
        </p:nvGraphicFramePr>
        <p:xfrm>
          <a:off x="6246876" y="1975818"/>
          <a:ext cx="5453904" cy="3342155"/>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1"/>
          <p:cNvSpPr txBox="1">
            <a:spLocks noChangeArrowheads="1"/>
          </p:cNvSpPr>
          <p:nvPr/>
        </p:nvSpPr>
        <p:spPr bwMode="auto">
          <a:xfrm>
            <a:off x="6370070" y="4725940"/>
            <a:ext cx="520751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lnSpc>
                <a:spcPct val="100000"/>
              </a:lnSpc>
              <a:buFontTx/>
              <a:buNone/>
            </a:pPr>
            <a:endParaRPr lang="en-US" altLang="en-US" sz="1800" dirty="0"/>
          </a:p>
          <a:p>
            <a:pPr marL="0" indent="0">
              <a:lnSpc>
                <a:spcPct val="100000"/>
              </a:lnSpc>
              <a:buFontTx/>
              <a:buNone/>
            </a:pPr>
            <a:endParaRPr lang="en-US" altLang="en-US" sz="1800" dirty="0"/>
          </a:p>
          <a:p>
            <a:pPr marL="0" indent="0">
              <a:lnSpc>
                <a:spcPct val="100000"/>
              </a:lnSpc>
              <a:buFontTx/>
              <a:buNone/>
            </a:pPr>
            <a:endParaRPr lang="en-US" altLang="en-US" sz="1800" dirty="0"/>
          </a:p>
          <a:p>
            <a:pPr marL="0" indent="0">
              <a:lnSpc>
                <a:spcPct val="100000"/>
              </a:lnSpc>
              <a:buFontTx/>
              <a:buNone/>
            </a:pPr>
            <a:r>
              <a:rPr lang="en-US" altLang="en-US" sz="1800" dirty="0"/>
              <a:t>Would you prefer this tool over the regular one? *</a:t>
            </a:r>
          </a:p>
          <a:p>
            <a:pPr marL="0" indent="0">
              <a:lnSpc>
                <a:spcPct val="100000"/>
              </a:lnSpc>
              <a:buFontTx/>
              <a:buNone/>
            </a:pPr>
            <a:r>
              <a:rPr lang="en-US" altLang="en-US" sz="1800" dirty="0"/>
              <a:t>Yes: 75%, No: 6.25, Can’t tell: 18.75% </a:t>
            </a:r>
            <a:br>
              <a:rPr lang="en-US" altLang="en-US" sz="1800" dirty="0"/>
            </a:br>
            <a:endParaRPr lang="en-US" altLang="en-US" sz="1800" dirty="0"/>
          </a:p>
        </p:txBody>
      </p:sp>
      <p:sp>
        <p:nvSpPr>
          <p:cNvPr id="9" name="Slide Number Placeholder 3"/>
          <p:cNvSpPr>
            <a:spLocks noGrp="1"/>
          </p:cNvSpPr>
          <p:nvPr>
            <p:ph type="sldNum" sz="quarter" idx="12"/>
          </p:nvPr>
        </p:nvSpPr>
        <p:spPr>
          <a:xfrm>
            <a:off x="8610600" y="6356350"/>
            <a:ext cx="2743200" cy="365125"/>
          </a:xfrm>
        </p:spPr>
        <p:txBody>
          <a:bodyPr/>
          <a:lstStyle/>
          <a:p>
            <a:fld id="{B5025804-774E-4F05-82CB-B4A1F12E577A}" type="slidenum">
              <a:rPr lang="en-CA" smtClean="0"/>
              <a:t>20</a:t>
            </a:fld>
            <a:endParaRPr lang="en-CA"/>
          </a:p>
        </p:txBody>
      </p:sp>
    </p:spTree>
    <p:extLst>
      <p:ext uri="{BB962C8B-B14F-4D97-AF65-F5344CB8AC3E}">
        <p14:creationId xmlns:p14="http://schemas.microsoft.com/office/powerpoint/2010/main" val="267263934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User Evaluation of </a:t>
            </a:r>
            <a:r>
              <a:rPr lang="en-CA" dirty="0" err="1" smtClean="0"/>
              <a:t>CQAVis</a:t>
            </a:r>
            <a:r>
              <a:rPr lang="en-CA" dirty="0"/>
              <a:t>: Interaction </a:t>
            </a:r>
            <a:r>
              <a:rPr lang="en-CA" dirty="0" smtClean="0"/>
              <a:t>Statistics</a:t>
            </a:r>
            <a:r>
              <a:rPr lang="en-CA" dirty="0"/>
              <a:t/>
            </a:r>
            <a:br>
              <a:rPr lang="en-CA" dirty="0"/>
            </a:br>
            <a:endParaRPr lang="en-CA" dirty="0"/>
          </a:p>
        </p:txBody>
      </p:sp>
      <p:graphicFrame>
        <p:nvGraphicFramePr>
          <p:cNvPr id="5" name="Chart 4"/>
          <p:cNvGraphicFramePr>
            <a:graphicFrameLocks/>
          </p:cNvGraphicFramePr>
          <p:nvPr>
            <p:extLst>
              <p:ext uri="{D42A27DB-BD31-4B8C-83A1-F6EECF244321}">
                <p14:modId xmlns:p14="http://schemas.microsoft.com/office/powerpoint/2010/main" val="798566145"/>
              </p:ext>
            </p:extLst>
          </p:nvPr>
        </p:nvGraphicFramePr>
        <p:xfrm>
          <a:off x="3521364" y="1512454"/>
          <a:ext cx="6985000" cy="4191001"/>
        </p:xfrm>
        <a:graphic>
          <a:graphicData uri="http://schemas.openxmlformats.org/drawingml/2006/chart">
            <c:chart xmlns:c="http://schemas.openxmlformats.org/drawingml/2006/chart" xmlns:r="http://schemas.openxmlformats.org/officeDocument/2006/relationships" r:id="rId3"/>
          </a:graphicData>
        </a:graphic>
      </p:graphicFrame>
      <p:sp>
        <p:nvSpPr>
          <p:cNvPr id="6" name="Left Brace 5"/>
          <p:cNvSpPr/>
          <p:nvPr/>
        </p:nvSpPr>
        <p:spPr>
          <a:xfrm>
            <a:off x="4038041" y="3590636"/>
            <a:ext cx="210686" cy="124690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p:cNvSpPr txBox="1"/>
          <p:nvPr/>
        </p:nvSpPr>
        <p:spPr>
          <a:xfrm>
            <a:off x="2405869" y="3811959"/>
            <a:ext cx="1518301" cy="523220"/>
          </a:xfrm>
          <a:prstGeom prst="rect">
            <a:avLst/>
          </a:prstGeom>
          <a:noFill/>
        </p:spPr>
        <p:txBody>
          <a:bodyPr wrap="none" rtlCol="0">
            <a:spAutoFit/>
          </a:bodyPr>
          <a:lstStyle/>
          <a:p>
            <a:r>
              <a:rPr lang="en-CA" sz="1400" dirty="0"/>
              <a:t>Interactions in</a:t>
            </a:r>
          </a:p>
          <a:p>
            <a:r>
              <a:rPr lang="en-CA" sz="1400" b="1" dirty="0"/>
              <a:t>Question list view</a:t>
            </a:r>
          </a:p>
        </p:txBody>
      </p:sp>
      <p:sp>
        <p:nvSpPr>
          <p:cNvPr id="8" name="Left Brace 7"/>
          <p:cNvSpPr/>
          <p:nvPr/>
        </p:nvSpPr>
        <p:spPr>
          <a:xfrm>
            <a:off x="3951740" y="2309091"/>
            <a:ext cx="377805" cy="11891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p:cNvSpPr txBox="1"/>
          <p:nvPr/>
        </p:nvSpPr>
        <p:spPr>
          <a:xfrm>
            <a:off x="2350423" y="2940929"/>
            <a:ext cx="1554272" cy="523220"/>
          </a:xfrm>
          <a:prstGeom prst="rect">
            <a:avLst/>
          </a:prstGeom>
          <a:noFill/>
        </p:spPr>
        <p:txBody>
          <a:bodyPr wrap="none" rtlCol="0">
            <a:spAutoFit/>
          </a:bodyPr>
          <a:lstStyle/>
          <a:p>
            <a:r>
              <a:rPr lang="en-CA" sz="1400" dirty="0"/>
              <a:t>Interactions in</a:t>
            </a:r>
          </a:p>
          <a:p>
            <a:r>
              <a:rPr lang="en-CA" sz="1400" b="1" dirty="0"/>
              <a:t>Conversation view</a:t>
            </a:r>
          </a:p>
        </p:txBody>
      </p:sp>
      <p:sp>
        <p:nvSpPr>
          <p:cNvPr id="10" name="Rectangle 9"/>
          <p:cNvSpPr/>
          <p:nvPr/>
        </p:nvSpPr>
        <p:spPr>
          <a:xfrm>
            <a:off x="3884765" y="5743410"/>
            <a:ext cx="4865221" cy="369332"/>
          </a:xfrm>
          <a:prstGeom prst="rect">
            <a:avLst/>
          </a:prstGeom>
        </p:spPr>
        <p:txBody>
          <a:bodyPr wrap="none">
            <a:spAutoFit/>
          </a:bodyPr>
          <a:lstStyle/>
          <a:p>
            <a:r>
              <a:rPr lang="en-CA" dirty="0"/>
              <a:t>Time spent: 155 sec (median),  2483 </a:t>
            </a:r>
            <a:r>
              <a:rPr lang="en-CA" dirty="0" smtClean="0"/>
              <a:t>sec (</a:t>
            </a:r>
            <a:r>
              <a:rPr lang="en-CA" dirty="0"/>
              <a:t>average)</a:t>
            </a:r>
          </a:p>
        </p:txBody>
      </p:sp>
      <p:sp>
        <p:nvSpPr>
          <p:cNvPr id="11" name="Slide Number Placeholder 3"/>
          <p:cNvSpPr>
            <a:spLocks noGrp="1"/>
          </p:cNvSpPr>
          <p:nvPr>
            <p:ph type="sldNum" sz="quarter" idx="12"/>
          </p:nvPr>
        </p:nvSpPr>
        <p:spPr>
          <a:xfrm>
            <a:off x="8610600" y="6356350"/>
            <a:ext cx="2743200" cy="365125"/>
          </a:xfrm>
        </p:spPr>
        <p:txBody>
          <a:bodyPr/>
          <a:lstStyle/>
          <a:p>
            <a:fld id="{B5025804-774E-4F05-82CB-B4A1F12E577A}" type="slidenum">
              <a:rPr lang="en-CA" smtClean="0"/>
              <a:t>21</a:t>
            </a:fld>
            <a:endParaRPr lang="en-CA"/>
          </a:p>
        </p:txBody>
      </p:sp>
    </p:spTree>
    <p:extLst>
      <p:ext uri="{BB962C8B-B14F-4D97-AF65-F5344CB8AC3E}">
        <p14:creationId xmlns:p14="http://schemas.microsoft.com/office/powerpoint/2010/main" val="13585267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lstStyle/>
          <a:p>
            <a:pPr marL="0" indent="0">
              <a:buNone/>
            </a:pPr>
            <a:r>
              <a:rPr lang="en-US" b="1" dirty="0">
                <a:solidFill>
                  <a:schemeClr val="accent2">
                    <a:lumMod val="75000"/>
                  </a:schemeClr>
                </a:solidFill>
              </a:rPr>
              <a:t>Design </a:t>
            </a:r>
          </a:p>
          <a:p>
            <a:r>
              <a:rPr lang="en-US" dirty="0"/>
              <a:t>Less is more </a:t>
            </a:r>
          </a:p>
          <a:p>
            <a:r>
              <a:rPr lang="en-US" dirty="0"/>
              <a:t>Enhance learnability </a:t>
            </a:r>
          </a:p>
          <a:p>
            <a:r>
              <a:rPr lang="en-US" dirty="0"/>
              <a:t>Introduce familiar visualizations </a:t>
            </a:r>
            <a:br>
              <a:rPr lang="en-US" dirty="0"/>
            </a:br>
            <a:endParaRPr lang="en-US" b="1" dirty="0">
              <a:solidFill>
                <a:schemeClr val="accent2">
                  <a:lumMod val="75000"/>
                </a:schemeClr>
              </a:solidFill>
            </a:endParaRPr>
          </a:p>
          <a:p>
            <a:pPr marL="0" indent="0">
              <a:buNone/>
            </a:pPr>
            <a:r>
              <a:rPr lang="en-US" b="1" dirty="0">
                <a:solidFill>
                  <a:schemeClr val="accent2">
                    <a:lumMod val="75000"/>
                  </a:schemeClr>
                </a:solidFill>
              </a:rPr>
              <a:t>Evaluation</a:t>
            </a:r>
          </a:p>
          <a:p>
            <a:r>
              <a:rPr lang="en-US" dirty="0"/>
              <a:t>Challenges in collecting feedback from users</a:t>
            </a:r>
          </a:p>
        </p:txBody>
      </p:sp>
      <p:sp>
        <p:nvSpPr>
          <p:cNvPr id="4" name="Slide Number Placeholder 3"/>
          <p:cNvSpPr>
            <a:spLocks noGrp="1"/>
          </p:cNvSpPr>
          <p:nvPr>
            <p:ph type="sldNum" sz="quarter" idx="12"/>
          </p:nvPr>
        </p:nvSpPr>
        <p:spPr/>
        <p:txBody>
          <a:bodyPr/>
          <a:lstStyle/>
          <a:p>
            <a:fld id="{B5025804-774E-4F05-82CB-B4A1F12E577A}" type="slidenum">
              <a:rPr lang="en-CA" smtClean="0"/>
              <a:t>22</a:t>
            </a:fld>
            <a:endParaRPr lang="en-CA"/>
          </a:p>
        </p:txBody>
      </p:sp>
    </p:spTree>
    <p:extLst>
      <p:ext uri="{BB962C8B-B14F-4D97-AF65-F5344CB8AC3E}">
        <p14:creationId xmlns:p14="http://schemas.microsoft.com/office/powerpoint/2010/main" val="2691889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Conclusions</a:t>
            </a:r>
          </a:p>
        </p:txBody>
      </p:sp>
      <p:sp>
        <p:nvSpPr>
          <p:cNvPr id="3" name="Content Placeholder 2"/>
          <p:cNvSpPr>
            <a:spLocks noGrp="1"/>
          </p:cNvSpPr>
          <p:nvPr>
            <p:ph idx="1"/>
          </p:nvPr>
        </p:nvSpPr>
        <p:spPr>
          <a:xfrm>
            <a:off x="838199" y="1829674"/>
            <a:ext cx="9487329" cy="4351338"/>
          </a:xfrm>
        </p:spPr>
        <p:txBody>
          <a:bodyPr>
            <a:normAutofit/>
          </a:bodyPr>
          <a:lstStyle/>
          <a:p>
            <a:r>
              <a:rPr lang="en-US" dirty="0"/>
              <a:t>We successfully integrate </a:t>
            </a:r>
            <a:r>
              <a:rPr lang="en-US" b="1" dirty="0">
                <a:solidFill>
                  <a:schemeClr val="accent2">
                    <a:lumMod val="75000"/>
                  </a:schemeClr>
                </a:solidFill>
              </a:rPr>
              <a:t>NLP</a:t>
            </a:r>
            <a:r>
              <a:rPr lang="en-US" dirty="0"/>
              <a:t> and </a:t>
            </a:r>
            <a:r>
              <a:rPr lang="en-US" b="1" dirty="0" err="1">
                <a:solidFill>
                  <a:schemeClr val="accent2">
                    <a:lumMod val="75000"/>
                  </a:schemeClr>
                </a:solidFill>
              </a:rPr>
              <a:t>InfoVis</a:t>
            </a:r>
            <a:r>
              <a:rPr lang="en-US" dirty="0"/>
              <a:t> for CQA</a:t>
            </a:r>
          </a:p>
          <a:p>
            <a:pPr lvl="1"/>
            <a:r>
              <a:rPr lang="en-US" b="1" dirty="0">
                <a:solidFill>
                  <a:schemeClr val="accent2">
                    <a:lumMod val="75000"/>
                  </a:schemeClr>
                </a:solidFill>
              </a:rPr>
              <a:t>NLP</a:t>
            </a:r>
            <a:r>
              <a:rPr lang="en-US" dirty="0"/>
              <a:t>: retrieve and rank comments given a new questions</a:t>
            </a:r>
          </a:p>
          <a:p>
            <a:pPr lvl="1"/>
            <a:r>
              <a:rPr lang="en-US" b="1" dirty="0" err="1">
                <a:solidFill>
                  <a:schemeClr val="accent2">
                    <a:lumMod val="75000"/>
                  </a:schemeClr>
                </a:solidFill>
              </a:rPr>
              <a:t>InfoVis</a:t>
            </a:r>
            <a:r>
              <a:rPr lang="en-US" dirty="0"/>
              <a:t> : helps the user in rapidly navigating the comments</a:t>
            </a:r>
          </a:p>
          <a:p>
            <a:r>
              <a:rPr lang="en-US" dirty="0"/>
              <a:t>Used by a </a:t>
            </a:r>
            <a:r>
              <a:rPr lang="en-US" b="1" dirty="0"/>
              <a:t>population</a:t>
            </a:r>
            <a:r>
              <a:rPr lang="en-US" dirty="0"/>
              <a:t> with possibly </a:t>
            </a:r>
            <a:r>
              <a:rPr lang="en-US" b="1" dirty="0"/>
              <a:t>low visualization literacy</a:t>
            </a:r>
          </a:p>
          <a:p>
            <a:r>
              <a:rPr lang="en-US" b="1" dirty="0" smtClean="0"/>
              <a:t>Lessons</a:t>
            </a:r>
            <a:r>
              <a:rPr lang="en-US" dirty="0" smtClean="0"/>
              <a:t> </a:t>
            </a:r>
            <a:r>
              <a:rPr lang="en-US" dirty="0"/>
              <a:t>learned from the </a:t>
            </a:r>
            <a:r>
              <a:rPr lang="en-US" dirty="0" smtClean="0"/>
              <a:t>study</a:t>
            </a:r>
          </a:p>
          <a:p>
            <a:r>
              <a:rPr lang="en-US" dirty="0" smtClean="0"/>
              <a:t>Future </a:t>
            </a:r>
            <a:r>
              <a:rPr lang="en-US" dirty="0"/>
              <a:t>work:</a:t>
            </a:r>
          </a:p>
          <a:p>
            <a:pPr lvl="1"/>
            <a:r>
              <a:rPr lang="en-CA" dirty="0"/>
              <a:t>Further improve the </a:t>
            </a:r>
            <a:r>
              <a:rPr lang="en-CA" b="1" dirty="0"/>
              <a:t>comment classifier</a:t>
            </a:r>
          </a:p>
          <a:p>
            <a:pPr lvl="1"/>
            <a:r>
              <a:rPr lang="en-US" dirty="0"/>
              <a:t>Apply </a:t>
            </a:r>
            <a:r>
              <a:rPr lang="en-US" dirty="0" err="1"/>
              <a:t>CQAVis</a:t>
            </a:r>
            <a:r>
              <a:rPr lang="en-US" dirty="0"/>
              <a:t> in other forum conversations</a:t>
            </a:r>
          </a:p>
        </p:txBody>
      </p:sp>
      <p:sp>
        <p:nvSpPr>
          <p:cNvPr id="11" name="Slide Number Placeholder 3"/>
          <p:cNvSpPr>
            <a:spLocks noGrp="1"/>
          </p:cNvSpPr>
          <p:nvPr>
            <p:ph type="sldNum" sz="quarter" idx="12"/>
          </p:nvPr>
        </p:nvSpPr>
        <p:spPr>
          <a:xfrm>
            <a:off x="8610600" y="6356350"/>
            <a:ext cx="2743200" cy="365125"/>
          </a:xfrm>
        </p:spPr>
        <p:txBody>
          <a:bodyPr/>
          <a:lstStyle/>
          <a:p>
            <a:fld id="{B5025804-774E-4F05-82CB-B4A1F12E577A}" type="slidenum">
              <a:rPr lang="en-CA" smtClean="0"/>
              <a:t>23</a:t>
            </a:fld>
            <a:endParaRPr lang="en-CA"/>
          </a:p>
        </p:txBody>
      </p:sp>
    </p:spTree>
    <p:extLst>
      <p:ext uri="{BB962C8B-B14F-4D97-AF65-F5344CB8AC3E}">
        <p14:creationId xmlns:p14="http://schemas.microsoft.com/office/powerpoint/2010/main" val="35177047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CA" dirty="0"/>
          </a:p>
          <a:p>
            <a:pPr marL="0" indent="0" algn="ctr">
              <a:buNone/>
            </a:pPr>
            <a:r>
              <a:rPr lang="en-CA" sz="4000" b="1" dirty="0">
                <a:solidFill>
                  <a:srgbClr val="0070C0"/>
                </a:solidFill>
              </a:rPr>
              <a:t>Thank you!</a:t>
            </a:r>
          </a:p>
        </p:txBody>
      </p:sp>
      <p:sp>
        <p:nvSpPr>
          <p:cNvPr id="4" name="Slide Number Placeholder 3"/>
          <p:cNvSpPr>
            <a:spLocks noGrp="1"/>
          </p:cNvSpPr>
          <p:nvPr>
            <p:ph type="sldNum" sz="quarter" idx="12"/>
          </p:nvPr>
        </p:nvSpPr>
        <p:spPr/>
        <p:txBody>
          <a:bodyPr/>
          <a:lstStyle/>
          <a:p>
            <a:fld id="{B5025804-774E-4F05-82CB-B4A1F12E577A}" type="slidenum">
              <a:rPr lang="en-CA" smtClean="0"/>
              <a:t>24</a:t>
            </a:fld>
            <a:endParaRPr lang="en-CA"/>
          </a:p>
        </p:txBody>
      </p:sp>
      <p:sp>
        <p:nvSpPr>
          <p:cNvPr id="5" name="Rectangle 4"/>
          <p:cNvSpPr/>
          <p:nvPr/>
        </p:nvSpPr>
        <p:spPr>
          <a:xfrm>
            <a:off x="3937254" y="3542834"/>
            <a:ext cx="5475986" cy="1815882"/>
          </a:xfrm>
          <a:prstGeom prst="rect">
            <a:avLst/>
          </a:prstGeom>
        </p:spPr>
        <p:txBody>
          <a:bodyPr wrap="none">
            <a:spAutoFit/>
          </a:bodyPr>
          <a:lstStyle/>
          <a:p>
            <a:r>
              <a:rPr lang="en-CA" sz="4000" dirty="0"/>
              <a:t>Check out the live demo: </a:t>
            </a:r>
          </a:p>
          <a:p>
            <a:r>
              <a:rPr lang="en-CA" sz="7200" b="1" dirty="0">
                <a:solidFill>
                  <a:schemeClr val="accent2">
                    <a:lumMod val="75000"/>
                  </a:schemeClr>
                </a:solidFill>
                <a:hlinkClick r:id="rId2" action="ppaction://hlinkfile"/>
              </a:rPr>
              <a:t>iyas.qcri.org</a:t>
            </a:r>
            <a:endParaRPr lang="en-CA" sz="7200" b="1" dirty="0">
              <a:solidFill>
                <a:schemeClr val="accent2">
                  <a:lumMod val="75000"/>
                </a:schemeClr>
              </a:solidFill>
            </a:endParaRPr>
          </a:p>
        </p:txBody>
      </p:sp>
      <p:pic>
        <p:nvPicPr>
          <p:cNvPr id="6" name="Picture 2" descr="http://assets.brand.ubc.ca/signatures/4_logo/1_blue282/rgb/s4b.jpg"/>
          <p:cNvPicPr>
            <a:picLocks noChangeAspect="1" noChangeArrowheads="1"/>
          </p:cNvPicPr>
          <p:nvPr/>
        </p:nvPicPr>
        <p:blipFill>
          <a:blip r:embed="rId3" cstate="print"/>
          <a:srcRect/>
          <a:stretch>
            <a:fillRect/>
          </a:stretch>
        </p:blipFill>
        <p:spPr bwMode="auto">
          <a:xfrm>
            <a:off x="1198419" y="621145"/>
            <a:ext cx="615973" cy="838200"/>
          </a:xfrm>
          <a:prstGeom prst="rect">
            <a:avLst/>
          </a:prstGeom>
          <a:noFill/>
        </p:spPr>
      </p:pic>
      <p:sp>
        <p:nvSpPr>
          <p:cNvPr id="7" name="Rectangle 6"/>
          <p:cNvSpPr/>
          <p:nvPr/>
        </p:nvSpPr>
        <p:spPr>
          <a:xfrm>
            <a:off x="1808018" y="621146"/>
            <a:ext cx="4572000" cy="646331"/>
          </a:xfrm>
          <a:prstGeom prst="rect">
            <a:avLst/>
          </a:prstGeom>
        </p:spPr>
        <p:txBody>
          <a:bodyPr>
            <a:spAutoFit/>
          </a:bodyPr>
          <a:lstStyle/>
          <a:p>
            <a:r>
              <a:rPr lang="en-US" dirty="0">
                <a:solidFill>
                  <a:srgbClr val="000000"/>
                </a:solidFill>
              </a:rPr>
              <a:t>Department of Computer Science</a:t>
            </a:r>
          </a:p>
          <a:p>
            <a:r>
              <a:rPr lang="en-US" dirty="0">
                <a:solidFill>
                  <a:srgbClr val="000000"/>
                </a:solidFill>
              </a:rPr>
              <a:t>University of British Columbia</a:t>
            </a:r>
          </a:p>
        </p:txBody>
      </p:sp>
      <p:pic>
        <p:nvPicPr>
          <p:cNvPr id="9" name="Imagen 23" descr="Color Logo QCRI.ai.pdf"/>
          <p:cNvPicPr>
            <a:picLocks noChangeAspect="1"/>
          </p:cNvPicPr>
          <p:nvPr/>
        </p:nvPicPr>
        <p:blipFill rotWithShape="1">
          <a:blip r:embed="rId4">
            <a:extLst>
              <a:ext uri="{28A0092B-C50C-407E-A947-70E740481C1C}">
                <a14:useLocalDpi xmlns:a14="http://schemas.microsoft.com/office/drawing/2010/main" val="0"/>
              </a:ext>
            </a:extLst>
          </a:blip>
          <a:srcRect l="29368" t="41457" r="30341" b="36447"/>
          <a:stretch/>
        </p:blipFill>
        <p:spPr>
          <a:xfrm>
            <a:off x="7914732" y="358267"/>
            <a:ext cx="3917473" cy="1518157"/>
          </a:xfrm>
          <a:prstGeom prst="rect">
            <a:avLst/>
          </a:prstGeom>
          <a:ln>
            <a:noFill/>
          </a:ln>
        </p:spPr>
      </p:pic>
    </p:spTree>
    <p:extLst>
      <p:ext uri="{BB962C8B-B14F-4D97-AF65-F5344CB8AC3E}">
        <p14:creationId xmlns:p14="http://schemas.microsoft.com/office/powerpoint/2010/main" val="16009741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marL="0" indent="0" algn="ctr">
              <a:buNone/>
            </a:pPr>
            <a:r>
              <a:rPr lang="en-US" dirty="0"/>
              <a:t>Supplementary slides</a:t>
            </a:r>
          </a:p>
        </p:txBody>
      </p:sp>
      <p:sp>
        <p:nvSpPr>
          <p:cNvPr id="4" name="Slide Number Placeholder 3"/>
          <p:cNvSpPr>
            <a:spLocks noGrp="1"/>
          </p:cNvSpPr>
          <p:nvPr>
            <p:ph type="sldNum" sz="quarter" idx="12"/>
          </p:nvPr>
        </p:nvSpPr>
        <p:spPr/>
        <p:txBody>
          <a:bodyPr/>
          <a:lstStyle/>
          <a:p>
            <a:fld id="{B5025804-774E-4F05-82CB-B4A1F12E577A}" type="slidenum">
              <a:rPr lang="en-CA" smtClean="0"/>
              <a:t>25</a:t>
            </a:fld>
            <a:endParaRPr lang="en-CA"/>
          </a:p>
        </p:txBody>
      </p:sp>
    </p:spTree>
    <p:extLst>
      <p:ext uri="{BB962C8B-B14F-4D97-AF65-F5344CB8AC3E}">
        <p14:creationId xmlns:p14="http://schemas.microsoft.com/office/powerpoint/2010/main" val="20195173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normAutofit/>
          </a:bodyPr>
          <a:lstStyle/>
          <a:p>
            <a:r>
              <a:rPr lang="en-CA" sz="2400" dirty="0"/>
              <a:t>Analyzing Existing HCI literature</a:t>
            </a:r>
          </a:p>
          <a:p>
            <a:pPr lvl="1"/>
            <a:r>
              <a:rPr lang="en-CA" sz="2000" dirty="0"/>
              <a:t>What types of questions are asked? </a:t>
            </a:r>
          </a:p>
          <a:p>
            <a:pPr lvl="2"/>
            <a:r>
              <a:rPr lang="en-US" sz="1800" i="1" dirty="0"/>
              <a:t>Many questions are subjective in nature</a:t>
            </a:r>
            <a:endParaRPr lang="en-CA" sz="1800" b="1" dirty="0">
              <a:solidFill>
                <a:schemeClr val="bg2">
                  <a:lumMod val="50000"/>
                </a:schemeClr>
              </a:solidFill>
            </a:endParaRPr>
          </a:p>
          <a:p>
            <a:pPr lvl="1"/>
            <a:r>
              <a:rPr lang="en-CA" sz="2000" dirty="0"/>
              <a:t>Who answers and why?</a:t>
            </a:r>
          </a:p>
          <a:p>
            <a:pPr lvl="2"/>
            <a:r>
              <a:rPr lang="en-CA" sz="1800" i="1" dirty="0"/>
              <a:t>Slower responses</a:t>
            </a:r>
          </a:p>
          <a:p>
            <a:pPr lvl="1"/>
            <a:r>
              <a:rPr lang="en-CA" sz="2000" dirty="0"/>
              <a:t>What is the quality of answers?</a:t>
            </a:r>
          </a:p>
          <a:p>
            <a:pPr lvl="2"/>
            <a:r>
              <a:rPr lang="en-CA" sz="1800" dirty="0"/>
              <a:t>Lots of variability</a:t>
            </a:r>
            <a:endParaRPr lang="en-CA" sz="1800" b="1" i="1" dirty="0">
              <a:solidFill>
                <a:schemeClr val="bg2">
                  <a:lumMod val="50000"/>
                </a:schemeClr>
              </a:solidFill>
            </a:endParaRPr>
          </a:p>
          <a:p>
            <a:r>
              <a:rPr lang="en-CA" sz="2400" dirty="0"/>
              <a:t>Interviewing </a:t>
            </a:r>
            <a:r>
              <a:rPr lang="en-CA" sz="2400" b="1" dirty="0"/>
              <a:t>Qatar Living admins</a:t>
            </a:r>
            <a:r>
              <a:rPr lang="en-CA" sz="2400" dirty="0"/>
              <a:t> and </a:t>
            </a:r>
            <a:r>
              <a:rPr lang="en-CA" sz="2400" b="1" dirty="0"/>
              <a:t>users</a:t>
            </a:r>
          </a:p>
          <a:p>
            <a:pPr lvl="1"/>
            <a:r>
              <a:rPr lang="en-US" sz="2000" dirty="0"/>
              <a:t>Many naive users</a:t>
            </a:r>
            <a:endParaRPr lang="en-CA" sz="2000" dirty="0"/>
          </a:p>
          <a:p>
            <a:pPr lvl="1"/>
            <a:r>
              <a:rPr lang="en-CA" sz="2000" dirty="0"/>
              <a:t>Users want to find useful answers quickly</a:t>
            </a:r>
          </a:p>
          <a:p>
            <a:pPr lvl="1"/>
            <a:r>
              <a:rPr lang="en-US" sz="2000" dirty="0"/>
              <a:t>Difficulty in finding good answers </a:t>
            </a:r>
            <a:endParaRPr lang="en-CA" sz="2000" dirty="0"/>
          </a:p>
          <a:p>
            <a:pPr lvl="1"/>
            <a:r>
              <a:rPr lang="en-CA" sz="2000" dirty="0"/>
              <a:t>Screen space constraints</a:t>
            </a:r>
          </a:p>
        </p:txBody>
      </p:sp>
      <p:sp>
        <p:nvSpPr>
          <p:cNvPr id="19" name="Slide Number Placeholder 18"/>
          <p:cNvSpPr>
            <a:spLocks noGrp="1"/>
          </p:cNvSpPr>
          <p:nvPr>
            <p:ph type="sldNum" sz="quarter" idx="12"/>
          </p:nvPr>
        </p:nvSpPr>
        <p:spPr>
          <a:xfrm>
            <a:off x="8610600" y="6366624"/>
            <a:ext cx="2743200" cy="365125"/>
          </a:xfrm>
        </p:spPr>
        <p:txBody>
          <a:bodyPr/>
          <a:lstStyle/>
          <a:p>
            <a:fld id="{B5025804-774E-4F05-82CB-B4A1F12E577A}" type="slidenum">
              <a:rPr lang="en-CA" smtClean="0"/>
              <a:t>26</a:t>
            </a:fld>
            <a:endParaRPr lang="en-CA" dirty="0"/>
          </a:p>
        </p:txBody>
      </p:sp>
      <p:sp>
        <p:nvSpPr>
          <p:cNvPr id="14" name="Title 1"/>
          <p:cNvSpPr>
            <a:spLocks noGrp="1"/>
          </p:cNvSpPr>
          <p:nvPr>
            <p:ph type="title"/>
          </p:nvPr>
        </p:nvSpPr>
        <p:spPr>
          <a:xfrm>
            <a:off x="838200" y="365125"/>
            <a:ext cx="10515600" cy="1325563"/>
          </a:xfrm>
        </p:spPr>
        <p:txBody>
          <a:bodyPr>
            <a:normAutofit/>
          </a:bodyPr>
          <a:lstStyle/>
          <a:p>
            <a:r>
              <a:rPr lang="en-CA" dirty="0"/>
              <a:t>User requirements analysis</a:t>
            </a:r>
          </a:p>
        </p:txBody>
      </p:sp>
      <p:sp>
        <p:nvSpPr>
          <p:cNvPr id="2" name="Rectangle 1"/>
          <p:cNvSpPr/>
          <p:nvPr/>
        </p:nvSpPr>
        <p:spPr>
          <a:xfrm>
            <a:off x="12579990" y="2561924"/>
            <a:ext cx="2946133" cy="646331"/>
          </a:xfrm>
          <a:prstGeom prst="rect">
            <a:avLst/>
          </a:prstGeom>
        </p:spPr>
        <p:txBody>
          <a:bodyPr wrap="square">
            <a:spAutoFit/>
          </a:bodyPr>
          <a:lstStyle/>
          <a:p>
            <a:r>
              <a:rPr lang="en-CA" b="1" dirty="0">
                <a:solidFill>
                  <a:schemeClr val="bg2">
                    <a:lumMod val="50000"/>
                  </a:schemeClr>
                </a:solidFill>
              </a:rPr>
              <a:t>(Morris et al. 2010, Ellison et al. 2013, Hecht et al. 2012)</a:t>
            </a:r>
            <a:endParaRPr lang="en-US" dirty="0"/>
          </a:p>
        </p:txBody>
      </p:sp>
      <p:sp>
        <p:nvSpPr>
          <p:cNvPr id="20" name="Rectangle 19"/>
          <p:cNvSpPr/>
          <p:nvPr/>
        </p:nvSpPr>
        <p:spPr>
          <a:xfrm>
            <a:off x="7126514" y="2195151"/>
            <a:ext cx="4840381" cy="707886"/>
          </a:xfrm>
          <a:prstGeom prst="rect">
            <a:avLst/>
          </a:prstGeom>
          <a:solidFill>
            <a:schemeClr val="accent2">
              <a:lumMod val="20000"/>
              <a:lumOff val="80000"/>
            </a:schemeClr>
          </a:solidFill>
          <a:ln>
            <a:solidFill>
              <a:schemeClr val="accent2"/>
            </a:solidFill>
          </a:ln>
        </p:spPr>
        <p:txBody>
          <a:bodyPr wrap="square">
            <a:spAutoFit/>
          </a:bodyPr>
          <a:lstStyle/>
          <a:p>
            <a:pPr marL="342900" indent="-342900">
              <a:spcAft>
                <a:spcPts val="600"/>
              </a:spcAft>
              <a:buFont typeface="Arial" panose="020B0604020202020204" pitchFamily="34" charset="0"/>
              <a:buChar char="•"/>
            </a:pPr>
            <a:r>
              <a:rPr lang="en-US" sz="2000" dirty="0"/>
              <a:t>We need a comment </a:t>
            </a:r>
            <a:r>
              <a:rPr lang="en-US" sz="2000" b="1" dirty="0"/>
              <a:t>classification</a:t>
            </a:r>
            <a:r>
              <a:rPr lang="en-US" sz="2000" dirty="0"/>
              <a:t> technique to find good answers</a:t>
            </a:r>
          </a:p>
        </p:txBody>
      </p:sp>
      <p:cxnSp>
        <p:nvCxnSpPr>
          <p:cNvPr id="17" name="Straight Arrow Connector 16"/>
          <p:cNvCxnSpPr>
            <a:cxnSpLocks/>
            <a:endCxn id="15" idx="1"/>
          </p:cNvCxnSpPr>
          <p:nvPr/>
        </p:nvCxnSpPr>
        <p:spPr>
          <a:xfrm flipV="1">
            <a:off x="5207000" y="5168286"/>
            <a:ext cx="1919512" cy="31413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a:cxnSpLocks/>
            <a:endCxn id="16" idx="1"/>
          </p:cNvCxnSpPr>
          <p:nvPr/>
        </p:nvCxnSpPr>
        <p:spPr>
          <a:xfrm flipV="1">
            <a:off x="3568700" y="4048458"/>
            <a:ext cx="3557812" cy="82327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7126512" y="4814343"/>
            <a:ext cx="4840381" cy="707886"/>
          </a:xfrm>
          <a:prstGeom prst="rect">
            <a:avLst/>
          </a:prstGeom>
          <a:solidFill>
            <a:schemeClr val="accent2">
              <a:lumMod val="20000"/>
              <a:lumOff val="80000"/>
            </a:schemeClr>
          </a:solidFill>
          <a:ln>
            <a:solidFill>
              <a:schemeClr val="accent2"/>
            </a:solidFill>
          </a:ln>
        </p:spPr>
        <p:txBody>
          <a:bodyPr wrap="square">
            <a:spAutoFit/>
          </a:bodyPr>
          <a:lstStyle/>
          <a:p>
            <a:pPr marL="342900" indent="-342900">
              <a:spcAft>
                <a:spcPts val="600"/>
              </a:spcAft>
              <a:buFont typeface="Arial" panose="020B0604020202020204" pitchFamily="34" charset="0"/>
              <a:buChar char="•"/>
            </a:pPr>
            <a:r>
              <a:rPr lang="en-US" sz="2000" dirty="0"/>
              <a:t>Interface should support users in identifying </a:t>
            </a:r>
            <a:r>
              <a:rPr lang="en-US" sz="2000" b="1" dirty="0"/>
              <a:t>good answers</a:t>
            </a:r>
            <a:r>
              <a:rPr lang="en-US" sz="2000" dirty="0"/>
              <a:t> quickly</a:t>
            </a:r>
          </a:p>
        </p:txBody>
      </p:sp>
      <p:sp>
        <p:nvSpPr>
          <p:cNvPr id="16" name="Rectangle 15"/>
          <p:cNvSpPr/>
          <p:nvPr/>
        </p:nvSpPr>
        <p:spPr>
          <a:xfrm>
            <a:off x="7126512" y="3848403"/>
            <a:ext cx="4840381" cy="400110"/>
          </a:xfrm>
          <a:prstGeom prst="rect">
            <a:avLst/>
          </a:prstGeom>
          <a:solidFill>
            <a:schemeClr val="accent2">
              <a:lumMod val="20000"/>
              <a:lumOff val="80000"/>
            </a:schemeClr>
          </a:solidFill>
          <a:ln>
            <a:solidFill>
              <a:schemeClr val="accent2"/>
            </a:solidFill>
          </a:ln>
        </p:spPr>
        <p:txBody>
          <a:bodyPr wrap="square">
            <a:spAutoFit/>
          </a:bodyPr>
          <a:lstStyle/>
          <a:p>
            <a:pPr marL="342900" indent="-342900">
              <a:spcAft>
                <a:spcPts val="600"/>
              </a:spcAft>
              <a:buFont typeface="Arial" panose="020B0604020202020204" pitchFamily="34" charset="0"/>
              <a:buChar char="•"/>
            </a:pPr>
            <a:r>
              <a:rPr lang="en-US" sz="2000" dirty="0"/>
              <a:t>Interface should be </a:t>
            </a:r>
            <a:r>
              <a:rPr lang="en-US" sz="2000" b="1" dirty="0"/>
              <a:t>simple</a:t>
            </a:r>
            <a:r>
              <a:rPr lang="en-US" sz="2000" dirty="0"/>
              <a:t> and </a:t>
            </a:r>
            <a:r>
              <a:rPr lang="en-US" sz="2000" b="1" dirty="0"/>
              <a:t>intuitive</a:t>
            </a:r>
            <a:r>
              <a:rPr lang="en-US" sz="2000" dirty="0"/>
              <a:t>.</a:t>
            </a:r>
          </a:p>
        </p:txBody>
      </p:sp>
      <p:cxnSp>
        <p:nvCxnSpPr>
          <p:cNvPr id="26" name="Straight Arrow Connector 25"/>
          <p:cNvCxnSpPr>
            <a:cxnSpLocks/>
          </p:cNvCxnSpPr>
          <p:nvPr/>
        </p:nvCxnSpPr>
        <p:spPr>
          <a:xfrm flipV="1">
            <a:off x="4876800" y="2585742"/>
            <a:ext cx="2193734" cy="111405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a:cxnSpLocks/>
          </p:cNvCxnSpPr>
          <p:nvPr/>
        </p:nvCxnSpPr>
        <p:spPr>
          <a:xfrm flipV="1">
            <a:off x="5900324" y="2557174"/>
            <a:ext cx="1075829" cy="1446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cxnSpLocks/>
          </p:cNvCxnSpPr>
          <p:nvPr/>
        </p:nvCxnSpPr>
        <p:spPr>
          <a:xfrm flipV="1">
            <a:off x="6045200" y="5071784"/>
            <a:ext cx="1025334" cy="9650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Straight Arrow Connector 38"/>
          <p:cNvCxnSpPr>
            <a:cxnSpLocks/>
          </p:cNvCxnSpPr>
          <p:nvPr/>
        </p:nvCxnSpPr>
        <p:spPr>
          <a:xfrm>
            <a:off x="3759200" y="3313555"/>
            <a:ext cx="3311334" cy="15007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3195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User Evaluation of </a:t>
            </a:r>
            <a:r>
              <a:rPr lang="en-CA" dirty="0" err="1"/>
              <a:t>CQAVis</a:t>
            </a:r>
            <a:endParaRPr lang="en-US" dirty="0"/>
          </a:p>
        </p:txBody>
      </p:sp>
      <p:sp>
        <p:nvSpPr>
          <p:cNvPr id="3" name="Content Placeholder 2"/>
          <p:cNvSpPr>
            <a:spLocks noGrp="1"/>
          </p:cNvSpPr>
          <p:nvPr>
            <p:ph idx="1"/>
          </p:nvPr>
        </p:nvSpPr>
        <p:spPr/>
        <p:txBody>
          <a:bodyPr/>
          <a:lstStyle/>
          <a:p>
            <a:r>
              <a:rPr lang="en-US" dirty="0"/>
              <a:t>Some qualitative feedback?</a:t>
            </a:r>
          </a:p>
          <a:p>
            <a:r>
              <a:rPr lang="en-US" dirty="0"/>
              <a:t>About limitations?</a:t>
            </a:r>
          </a:p>
        </p:txBody>
      </p:sp>
      <p:sp>
        <p:nvSpPr>
          <p:cNvPr id="4" name="Slide Number Placeholder 3"/>
          <p:cNvSpPr>
            <a:spLocks noGrp="1"/>
          </p:cNvSpPr>
          <p:nvPr>
            <p:ph type="sldNum" sz="quarter" idx="12"/>
          </p:nvPr>
        </p:nvSpPr>
        <p:spPr/>
        <p:txBody>
          <a:bodyPr/>
          <a:lstStyle/>
          <a:p>
            <a:fld id="{B5025804-774E-4F05-82CB-B4A1F12E577A}" type="slidenum">
              <a:rPr lang="en-CA" smtClean="0"/>
              <a:t>27</a:t>
            </a:fld>
            <a:endParaRPr lang="en-CA"/>
          </a:p>
        </p:txBody>
      </p:sp>
    </p:spTree>
    <p:extLst>
      <p:ext uri="{BB962C8B-B14F-4D97-AF65-F5344CB8AC3E}">
        <p14:creationId xmlns:p14="http://schemas.microsoft.com/office/powerpoint/2010/main" val="2952673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p>
        </p:txBody>
      </p:sp>
      <p:sp>
        <p:nvSpPr>
          <p:cNvPr id="3" name="Content Placeholder 2"/>
          <p:cNvSpPr>
            <a:spLocks noGrp="1"/>
          </p:cNvSpPr>
          <p:nvPr>
            <p:ph idx="1"/>
          </p:nvPr>
        </p:nvSpPr>
        <p:spPr/>
        <p:txBody>
          <a:bodyPr/>
          <a:lstStyle/>
          <a:p>
            <a:r>
              <a:rPr lang="en-US" dirty="0"/>
              <a:t>Conversation visualization in general</a:t>
            </a:r>
          </a:p>
          <a:p>
            <a:pPr lvl="1"/>
            <a:r>
              <a:rPr lang="en-US" dirty="0" err="1"/>
              <a:t>Convis</a:t>
            </a:r>
            <a:r>
              <a:rPr lang="en-US" dirty="0"/>
              <a:t> and others</a:t>
            </a:r>
          </a:p>
          <a:p>
            <a:r>
              <a:rPr lang="en-US" dirty="0"/>
              <a:t>Specific for CQA domain</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B5025804-774E-4F05-82CB-B4A1F12E577A}" type="slidenum">
              <a:rPr lang="en-CA" smtClean="0"/>
              <a:t>28</a:t>
            </a:fld>
            <a:endParaRPr lang="en-CA"/>
          </a:p>
        </p:txBody>
      </p:sp>
    </p:spTree>
    <p:extLst>
      <p:ext uri="{BB962C8B-B14F-4D97-AF65-F5344CB8AC3E}">
        <p14:creationId xmlns:p14="http://schemas.microsoft.com/office/powerpoint/2010/main" val="213083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Future Work</a:t>
            </a:r>
          </a:p>
        </p:txBody>
      </p:sp>
      <p:sp>
        <p:nvSpPr>
          <p:cNvPr id="3" name="Content Placeholder 2"/>
          <p:cNvSpPr>
            <a:spLocks noGrp="1"/>
          </p:cNvSpPr>
          <p:nvPr>
            <p:ph idx="1"/>
          </p:nvPr>
        </p:nvSpPr>
        <p:spPr>
          <a:xfrm>
            <a:off x="838199" y="1829674"/>
            <a:ext cx="9487329" cy="4351338"/>
          </a:xfrm>
        </p:spPr>
        <p:txBody>
          <a:bodyPr>
            <a:normAutofit/>
          </a:bodyPr>
          <a:lstStyle/>
          <a:p>
            <a:r>
              <a:rPr lang="en-CA" dirty="0"/>
              <a:t>Further improve the </a:t>
            </a:r>
            <a:r>
              <a:rPr lang="en-CA" b="1" dirty="0"/>
              <a:t>comment classifier</a:t>
            </a:r>
          </a:p>
          <a:p>
            <a:r>
              <a:rPr lang="en-US" dirty="0"/>
              <a:t>Apply </a:t>
            </a:r>
            <a:r>
              <a:rPr lang="en-US" dirty="0" err="1"/>
              <a:t>CQAVis</a:t>
            </a:r>
            <a:r>
              <a:rPr lang="en-US" dirty="0"/>
              <a:t> in other forum conversations</a:t>
            </a:r>
          </a:p>
        </p:txBody>
      </p:sp>
      <p:sp>
        <p:nvSpPr>
          <p:cNvPr id="11" name="Slide Number Placeholder 3"/>
          <p:cNvSpPr>
            <a:spLocks noGrp="1"/>
          </p:cNvSpPr>
          <p:nvPr>
            <p:ph type="sldNum" sz="quarter" idx="12"/>
          </p:nvPr>
        </p:nvSpPr>
        <p:spPr>
          <a:xfrm>
            <a:off x="8610600" y="6356350"/>
            <a:ext cx="2743200" cy="365125"/>
          </a:xfrm>
        </p:spPr>
        <p:txBody>
          <a:bodyPr/>
          <a:lstStyle/>
          <a:p>
            <a:fld id="{B5025804-774E-4F05-82CB-B4A1F12E577A}" type="slidenum">
              <a:rPr lang="en-CA" smtClean="0"/>
              <a:t>29</a:t>
            </a:fld>
            <a:endParaRPr lang="en-CA"/>
          </a:p>
        </p:txBody>
      </p:sp>
    </p:spTree>
    <p:extLst>
      <p:ext uri="{BB962C8B-B14F-4D97-AF65-F5344CB8AC3E}">
        <p14:creationId xmlns:p14="http://schemas.microsoft.com/office/powerpoint/2010/main" val="31658073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3069" y="1001955"/>
            <a:ext cx="4156363" cy="31403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CA" dirty="0"/>
              <a:t>Which is the best bank in Qatar?</a:t>
            </a:r>
          </a:p>
        </p:txBody>
      </p:sp>
      <p:pic>
        <p:nvPicPr>
          <p:cNvPr id="5" name="Picture 4"/>
          <p:cNvPicPr>
            <a:picLocks noChangeAspect="1"/>
          </p:cNvPicPr>
          <p:nvPr/>
        </p:nvPicPr>
        <p:blipFill rotWithShape="1">
          <a:blip r:embed="rId3"/>
          <a:srcRect l="29687" t="14629" r="30625" b="6852"/>
          <a:stretch/>
        </p:blipFill>
        <p:spPr>
          <a:xfrm>
            <a:off x="303069" y="1350190"/>
            <a:ext cx="5030931" cy="5598726"/>
          </a:xfrm>
          <a:prstGeom prst="rect">
            <a:avLst/>
          </a:prstGeom>
        </p:spPr>
      </p:pic>
      <p:pic>
        <p:nvPicPr>
          <p:cNvPr id="2" name="Picture 1"/>
          <p:cNvPicPr>
            <a:picLocks noChangeAspect="1"/>
          </p:cNvPicPr>
          <p:nvPr/>
        </p:nvPicPr>
        <p:blipFill rotWithShape="1">
          <a:blip r:embed="rId4"/>
          <a:srcRect l="8349" t="14219" r="37180" b="4689"/>
          <a:stretch/>
        </p:blipFill>
        <p:spPr>
          <a:xfrm>
            <a:off x="4459432" y="1342080"/>
            <a:ext cx="4686300" cy="39243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rotWithShape="1">
          <a:blip r:embed="rId5"/>
          <a:srcRect l="9408" t="34306" r="36156" b="3947"/>
          <a:stretch/>
        </p:blipFill>
        <p:spPr>
          <a:xfrm>
            <a:off x="5334000" y="1823894"/>
            <a:ext cx="5105400" cy="3257550"/>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rotWithShape="1">
          <a:blip r:embed="rId6"/>
          <a:srcRect l="9099" t="20184" r="37136" b="4927"/>
          <a:stretch/>
        </p:blipFill>
        <p:spPr>
          <a:xfrm>
            <a:off x="6422866" y="2342096"/>
            <a:ext cx="5543550" cy="4343400"/>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7"/>
          <a:srcRect l="8542" t="19815" r="37763" b="14270"/>
          <a:stretch/>
        </p:blipFill>
        <p:spPr>
          <a:xfrm>
            <a:off x="7407828" y="2958408"/>
            <a:ext cx="5615452" cy="3877494"/>
          </a:xfrm>
          <a:prstGeom prst="rect">
            <a:avLst/>
          </a:prstGeom>
          <a:ln>
            <a:noFill/>
          </a:ln>
          <a:effectLst>
            <a:outerShdw blurRad="190500" algn="tl" rotWithShape="0">
              <a:srgbClr val="000000">
                <a:alpha val="70000"/>
              </a:srgbClr>
            </a:outerShdw>
          </a:effectLst>
        </p:spPr>
      </p:pic>
      <p:sp>
        <p:nvSpPr>
          <p:cNvPr id="9" name="Title 1"/>
          <p:cNvSpPr>
            <a:spLocks noGrp="1"/>
          </p:cNvSpPr>
          <p:nvPr>
            <p:ph type="title"/>
          </p:nvPr>
        </p:nvSpPr>
        <p:spPr>
          <a:xfrm>
            <a:off x="441789" y="-251256"/>
            <a:ext cx="10515600" cy="1325563"/>
          </a:xfrm>
        </p:spPr>
        <p:txBody>
          <a:bodyPr/>
          <a:lstStyle/>
          <a:p>
            <a:r>
              <a:rPr lang="en-US" dirty="0"/>
              <a:t>Community Question Answering: Example</a:t>
            </a:r>
            <a:endParaRPr lang="en-CA" dirty="0"/>
          </a:p>
        </p:txBody>
      </p:sp>
      <p:sp>
        <p:nvSpPr>
          <p:cNvPr id="12" name="Rectangle 11"/>
          <p:cNvSpPr/>
          <p:nvPr/>
        </p:nvSpPr>
        <p:spPr>
          <a:xfrm>
            <a:off x="-13773095" y="642188"/>
            <a:ext cx="12152982" cy="610906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1884912" y="3741758"/>
            <a:ext cx="6539421" cy="1569660"/>
          </a:xfrm>
          <a:prstGeom prst="rect">
            <a:avLst/>
          </a:prstGeom>
          <a:solidFill>
            <a:schemeClr val="accent2">
              <a:lumMod val="20000"/>
              <a:lumOff val="80000"/>
            </a:schemeClr>
          </a:solidFill>
          <a:ln>
            <a:solidFill>
              <a:schemeClr val="accent2"/>
            </a:solidFill>
          </a:ln>
        </p:spPr>
        <p:txBody>
          <a:bodyPr wrap="square">
            <a:spAutoFit/>
          </a:bodyPr>
          <a:lstStyle/>
          <a:p>
            <a:r>
              <a:rPr lang="en-CA" sz="2400" dirty="0"/>
              <a:t>Finding answers to a new question is challenging:</a:t>
            </a:r>
          </a:p>
          <a:p>
            <a:pPr marL="742950" lvl="1" indent="-285750">
              <a:buFont typeface="Arial" panose="020B0604020202020204" pitchFamily="34" charset="0"/>
              <a:buChar char="•"/>
            </a:pPr>
            <a:r>
              <a:rPr lang="en-CA" sz="2400" b="1" dirty="0"/>
              <a:t>Similar questions </a:t>
            </a:r>
            <a:r>
              <a:rPr lang="en-CA" sz="2400" dirty="0"/>
              <a:t>are repeatedly posted</a:t>
            </a:r>
          </a:p>
          <a:p>
            <a:pPr marL="742950" lvl="1" indent="-285750">
              <a:buFont typeface="Arial" panose="020B0604020202020204" pitchFamily="34" charset="0"/>
              <a:buChar char="•"/>
            </a:pPr>
            <a:r>
              <a:rPr lang="en-CA" sz="2400" b="1" dirty="0"/>
              <a:t>Long list </a:t>
            </a:r>
            <a:r>
              <a:rPr lang="en-CA" sz="2400" dirty="0"/>
              <a:t>of comments</a:t>
            </a:r>
          </a:p>
          <a:p>
            <a:pPr marL="742950" lvl="1" indent="-285750">
              <a:buFont typeface="Arial" panose="020B0604020202020204" pitchFamily="34" charset="0"/>
              <a:buChar char="•"/>
            </a:pPr>
            <a:r>
              <a:rPr lang="en-CA" sz="2400" dirty="0"/>
              <a:t>Often </a:t>
            </a:r>
            <a:r>
              <a:rPr lang="en-CA" sz="2400" b="1" dirty="0"/>
              <a:t>redundant</a:t>
            </a:r>
            <a:r>
              <a:rPr lang="en-CA" sz="2400" dirty="0"/>
              <a:t> and </a:t>
            </a:r>
            <a:r>
              <a:rPr lang="en-CA" sz="2400" b="1" dirty="0"/>
              <a:t>noisy</a:t>
            </a:r>
            <a:r>
              <a:rPr lang="en-CA" sz="2400" dirty="0"/>
              <a:t> content</a:t>
            </a:r>
          </a:p>
        </p:txBody>
      </p:sp>
      <p:sp>
        <p:nvSpPr>
          <p:cNvPr id="8" name="Rectangle 7"/>
          <p:cNvSpPr/>
          <p:nvPr/>
        </p:nvSpPr>
        <p:spPr>
          <a:xfrm>
            <a:off x="6503046" y="3539267"/>
            <a:ext cx="904782" cy="157454"/>
          </a:xfrm>
          <a:prstGeom prst="rect">
            <a:avLst/>
          </a:prstGeom>
          <a:solidFill>
            <a:schemeClr val="accent2">
              <a:lumMod val="75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88320" y="3248337"/>
            <a:ext cx="775018" cy="125850"/>
          </a:xfrm>
          <a:prstGeom prst="rect">
            <a:avLst/>
          </a:prstGeom>
          <a:solidFill>
            <a:schemeClr val="accent2">
              <a:lumMod val="75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86142" y="2861312"/>
            <a:ext cx="775018" cy="125850"/>
          </a:xfrm>
          <a:prstGeom prst="rect">
            <a:avLst/>
          </a:prstGeom>
          <a:solidFill>
            <a:schemeClr val="accent2">
              <a:lumMod val="75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513536" y="5661357"/>
            <a:ext cx="904782" cy="157454"/>
          </a:xfrm>
          <a:prstGeom prst="rect">
            <a:avLst/>
          </a:prstGeom>
          <a:solidFill>
            <a:schemeClr val="accent2">
              <a:lumMod val="75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4177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8" grpId="0" animBg="1"/>
      <p:bldP spid="14"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Our Approach</a:t>
            </a:r>
          </a:p>
        </p:txBody>
      </p:sp>
      <p:sp>
        <p:nvSpPr>
          <p:cNvPr id="13" name="Slide Number Placeholder 12"/>
          <p:cNvSpPr>
            <a:spLocks noGrp="1"/>
          </p:cNvSpPr>
          <p:nvPr>
            <p:ph type="sldNum" sz="quarter" idx="12"/>
          </p:nvPr>
        </p:nvSpPr>
        <p:spPr/>
        <p:txBody>
          <a:bodyPr/>
          <a:lstStyle/>
          <a:p>
            <a:fld id="{3C9AD0FB-86EB-497F-BC6D-DD56232ABADA}" type="slidenum">
              <a:rPr lang="en-CA" smtClean="0"/>
              <a:t>4</a:t>
            </a:fld>
            <a:endParaRPr lang="en-CA"/>
          </a:p>
        </p:txBody>
      </p:sp>
      <p:sp>
        <p:nvSpPr>
          <p:cNvPr id="6" name="Content Placeholder 5"/>
          <p:cNvSpPr>
            <a:spLocks noGrp="1"/>
          </p:cNvSpPr>
          <p:nvPr>
            <p:ph idx="1"/>
          </p:nvPr>
        </p:nvSpPr>
        <p:spPr/>
        <p:txBody>
          <a:bodyPr>
            <a:normAutofit/>
          </a:bodyPr>
          <a:lstStyle/>
          <a:p>
            <a:pPr marL="0" indent="0">
              <a:spcAft>
                <a:spcPts val="1200"/>
              </a:spcAft>
              <a:buNone/>
            </a:pPr>
            <a:r>
              <a:rPr lang="en-US" sz="3200" dirty="0"/>
              <a:t>1) Combine </a:t>
            </a:r>
            <a:r>
              <a:rPr lang="en-US" sz="3200" b="1" dirty="0"/>
              <a:t>Search</a:t>
            </a:r>
            <a:r>
              <a:rPr lang="en-US" sz="3200" dirty="0"/>
              <a:t> and </a:t>
            </a:r>
            <a:r>
              <a:rPr lang="en-US" sz="3200" b="1" dirty="0"/>
              <a:t>NLP</a:t>
            </a:r>
            <a:r>
              <a:rPr lang="en-US" sz="3200" dirty="0"/>
              <a:t> techniques to:</a:t>
            </a:r>
          </a:p>
          <a:p>
            <a:pPr lvl="1">
              <a:spcAft>
                <a:spcPts val="1200"/>
              </a:spcAft>
            </a:pPr>
            <a:r>
              <a:rPr lang="en-US" sz="2800" dirty="0"/>
              <a:t>Find </a:t>
            </a:r>
            <a:r>
              <a:rPr lang="en-US" sz="2800" b="1" dirty="0"/>
              <a:t>related question </a:t>
            </a:r>
            <a:r>
              <a:rPr lang="en-US" sz="2800" dirty="0"/>
              <a:t>threads in the forum</a:t>
            </a:r>
          </a:p>
          <a:p>
            <a:pPr lvl="1">
              <a:spcAft>
                <a:spcPts val="1200"/>
              </a:spcAft>
            </a:pPr>
            <a:r>
              <a:rPr lang="en-US" sz="2800" dirty="0"/>
              <a:t>Rank the </a:t>
            </a:r>
            <a:r>
              <a:rPr lang="en-US" sz="2800" b="1" dirty="0"/>
              <a:t>comments</a:t>
            </a:r>
            <a:r>
              <a:rPr lang="en-US" sz="2800" dirty="0"/>
              <a:t> within each question thread</a:t>
            </a:r>
          </a:p>
          <a:p>
            <a:pPr marL="0" indent="0">
              <a:spcAft>
                <a:spcPts val="1200"/>
              </a:spcAft>
              <a:buNone/>
            </a:pPr>
            <a:r>
              <a:rPr lang="en-US" sz="3200" dirty="0"/>
              <a:t>2 ) Introduce </a:t>
            </a:r>
            <a:r>
              <a:rPr lang="en-US" sz="3200" dirty="0" smtClean="0"/>
              <a:t>a novel </a:t>
            </a:r>
            <a:r>
              <a:rPr lang="en-US" sz="3200" b="1" dirty="0"/>
              <a:t>interactive visual interface</a:t>
            </a:r>
            <a:r>
              <a:rPr lang="en-US" sz="3200" dirty="0"/>
              <a:t> to:</a:t>
            </a:r>
          </a:p>
          <a:p>
            <a:pPr lvl="1">
              <a:spcAft>
                <a:spcPts val="1200"/>
              </a:spcAft>
            </a:pPr>
            <a:r>
              <a:rPr lang="en-US" sz="2800" dirty="0"/>
              <a:t>Navigate through the </a:t>
            </a:r>
            <a:r>
              <a:rPr lang="en-US" sz="2800" b="1" dirty="0"/>
              <a:t>comments </a:t>
            </a:r>
            <a:r>
              <a:rPr lang="en-US" sz="2800" dirty="0"/>
              <a:t>to satisfy the </a:t>
            </a:r>
            <a:r>
              <a:rPr lang="en-US" sz="2800" b="1" dirty="0"/>
              <a:t>information needs</a:t>
            </a:r>
            <a:endParaRPr lang="en-US" sz="2800" dirty="0"/>
          </a:p>
        </p:txBody>
      </p:sp>
    </p:spTree>
    <p:extLst>
      <p:ext uri="{BB962C8B-B14F-4D97-AF65-F5344CB8AC3E}">
        <p14:creationId xmlns:p14="http://schemas.microsoft.com/office/powerpoint/2010/main" val="8365847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Content Placeholder 2"/>
          <p:cNvSpPr>
            <a:spLocks noGrp="1"/>
          </p:cNvSpPr>
          <p:nvPr>
            <p:ph idx="1"/>
          </p:nvPr>
        </p:nvSpPr>
        <p:spPr>
          <a:xfrm>
            <a:off x="2553368" y="1844578"/>
            <a:ext cx="8566188" cy="4600155"/>
          </a:xfrm>
        </p:spPr>
        <p:txBody>
          <a:bodyPr>
            <a:normAutofit/>
          </a:bodyPr>
          <a:lstStyle/>
          <a:p>
            <a:pPr marL="0" indent="0">
              <a:lnSpc>
                <a:spcPct val="100000"/>
              </a:lnSpc>
              <a:spcBef>
                <a:spcPts val="0"/>
              </a:spcBef>
              <a:spcAft>
                <a:spcPts val="600"/>
              </a:spcAft>
              <a:buNone/>
            </a:pPr>
            <a:r>
              <a:rPr lang="en-US" b="1" dirty="0"/>
              <a:t>- Analyze </a:t>
            </a:r>
            <a:r>
              <a:rPr lang="en-US" dirty="0"/>
              <a:t>u</a:t>
            </a:r>
            <a:r>
              <a:rPr lang="en-US" dirty="0" smtClean="0"/>
              <a:t>ser </a:t>
            </a:r>
            <a:r>
              <a:rPr lang="en-US" dirty="0"/>
              <a:t>requirements in CQA forums</a:t>
            </a:r>
          </a:p>
          <a:p>
            <a:pPr marL="457200" lvl="1" indent="0">
              <a:lnSpc>
                <a:spcPct val="100000"/>
              </a:lnSpc>
              <a:spcBef>
                <a:spcPts val="0"/>
              </a:spcBef>
              <a:spcAft>
                <a:spcPts val="600"/>
              </a:spcAft>
              <a:buNone/>
            </a:pPr>
            <a:r>
              <a:rPr lang="en-US" dirty="0"/>
              <a:t>identify use cases, </a:t>
            </a:r>
            <a:r>
              <a:rPr lang="en-US" dirty="0" smtClean="0"/>
              <a:t>tasks </a:t>
            </a:r>
            <a:r>
              <a:rPr lang="en-US" dirty="0"/>
              <a:t>and design needs</a:t>
            </a:r>
            <a:endParaRPr lang="en-CA" dirty="0"/>
          </a:p>
          <a:p>
            <a:pPr>
              <a:lnSpc>
                <a:spcPct val="100000"/>
              </a:lnSpc>
              <a:spcBef>
                <a:spcPts val="0"/>
              </a:spcBef>
              <a:spcAft>
                <a:spcPts val="600"/>
              </a:spcAft>
              <a:buFontTx/>
              <a:buChar char="-"/>
            </a:pPr>
            <a:r>
              <a:rPr lang="en-US" b="1" dirty="0"/>
              <a:t>The system</a:t>
            </a:r>
          </a:p>
          <a:p>
            <a:pPr lvl="1">
              <a:lnSpc>
                <a:spcPct val="100000"/>
              </a:lnSpc>
              <a:spcBef>
                <a:spcPts val="0"/>
              </a:spcBef>
              <a:spcAft>
                <a:spcPts val="600"/>
              </a:spcAft>
              <a:buFontTx/>
              <a:buChar char="-"/>
            </a:pPr>
            <a:r>
              <a:rPr lang="en-US" dirty="0" smtClean="0"/>
              <a:t>Combine</a:t>
            </a:r>
            <a:r>
              <a:rPr lang="en-US" b="1" dirty="0" smtClean="0"/>
              <a:t> NLP</a:t>
            </a:r>
            <a:r>
              <a:rPr lang="en-US" dirty="0" smtClean="0"/>
              <a:t> and </a:t>
            </a:r>
            <a:r>
              <a:rPr lang="en-US" b="1" dirty="0" smtClean="0"/>
              <a:t>search</a:t>
            </a:r>
            <a:r>
              <a:rPr lang="en-US" dirty="0" smtClean="0"/>
              <a:t> techniques	</a:t>
            </a:r>
          </a:p>
          <a:p>
            <a:pPr lvl="1">
              <a:lnSpc>
                <a:spcPct val="100000"/>
              </a:lnSpc>
              <a:spcBef>
                <a:spcPts val="0"/>
              </a:spcBef>
              <a:spcAft>
                <a:spcPts val="600"/>
              </a:spcAft>
              <a:buFontTx/>
              <a:buChar char="-"/>
            </a:pPr>
            <a:r>
              <a:rPr lang="en-US" dirty="0" smtClean="0"/>
              <a:t>Design </a:t>
            </a:r>
            <a:r>
              <a:rPr lang="en-US" dirty="0" err="1"/>
              <a:t>CQAVis</a:t>
            </a:r>
            <a:r>
              <a:rPr lang="en-US" dirty="0"/>
              <a:t> using </a:t>
            </a:r>
            <a:r>
              <a:rPr lang="en-US" b="1" dirty="0"/>
              <a:t>user-centered</a:t>
            </a:r>
            <a:r>
              <a:rPr lang="en-US" dirty="0"/>
              <a:t> methodologies</a:t>
            </a:r>
          </a:p>
          <a:p>
            <a:pPr marL="0" indent="0">
              <a:lnSpc>
                <a:spcPct val="100000"/>
              </a:lnSpc>
              <a:spcBef>
                <a:spcPts val="0"/>
              </a:spcBef>
              <a:spcAft>
                <a:spcPts val="600"/>
              </a:spcAft>
              <a:buNone/>
            </a:pPr>
            <a:r>
              <a:rPr lang="en-US" b="1" dirty="0"/>
              <a:t>- Evaluate</a:t>
            </a:r>
            <a:r>
              <a:rPr lang="en-US" dirty="0"/>
              <a:t> </a:t>
            </a:r>
            <a:r>
              <a:rPr lang="en-US" dirty="0" err="1"/>
              <a:t>CQAVis</a:t>
            </a:r>
            <a:r>
              <a:rPr lang="en-US" dirty="0"/>
              <a:t>:</a:t>
            </a:r>
          </a:p>
          <a:p>
            <a:pPr marL="457200" lvl="1" indent="0">
              <a:lnSpc>
                <a:spcPct val="100000"/>
              </a:lnSpc>
              <a:spcBef>
                <a:spcPts val="0"/>
              </a:spcBef>
              <a:spcAft>
                <a:spcPts val="600"/>
              </a:spcAft>
              <a:buNone/>
            </a:pPr>
            <a:r>
              <a:rPr lang="en-US" dirty="0">
                <a:solidFill>
                  <a:prstClr val="black"/>
                </a:solidFill>
              </a:rPr>
              <a:t>- Online user study among hundreds of users</a:t>
            </a:r>
            <a:r>
              <a:rPr lang="en-US" dirty="0"/>
              <a:t> in an </a:t>
            </a:r>
          </a:p>
          <a:p>
            <a:pPr marL="457200" lvl="1" indent="0">
              <a:lnSpc>
                <a:spcPct val="100000"/>
              </a:lnSpc>
              <a:spcBef>
                <a:spcPts val="0"/>
              </a:spcBef>
              <a:spcAft>
                <a:spcPts val="600"/>
              </a:spcAft>
              <a:buNone/>
            </a:pPr>
            <a:r>
              <a:rPr lang="en-US" b="1" dirty="0"/>
              <a:t>    ecologically valid way</a:t>
            </a:r>
          </a:p>
          <a:p>
            <a:pPr marL="457200" lvl="1" indent="0">
              <a:lnSpc>
                <a:spcPct val="100000"/>
              </a:lnSpc>
              <a:spcBef>
                <a:spcPts val="0"/>
              </a:spcBef>
              <a:spcAft>
                <a:spcPts val="600"/>
              </a:spcAft>
              <a:buNone/>
            </a:pPr>
            <a:r>
              <a:rPr lang="en-US" dirty="0"/>
              <a:t>- </a:t>
            </a:r>
            <a:r>
              <a:rPr lang="en-US" b="1" dirty="0"/>
              <a:t>Lessons</a:t>
            </a:r>
            <a:r>
              <a:rPr lang="en-US" dirty="0"/>
              <a:t> learned from the study</a:t>
            </a:r>
            <a:endParaRPr lang="en-CA" dirty="0"/>
          </a:p>
        </p:txBody>
      </p:sp>
      <p:pic>
        <p:nvPicPr>
          <p:cNvPr id="2050" name="Picture 2" descr="https://image.freepik.com/free-icon/man-studying-with-a-laptop_318-627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4002" y="4764816"/>
            <a:ext cx="1128450" cy="1128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07632" y="4731559"/>
            <a:ext cx="1128450" cy="116639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199" y="3244884"/>
            <a:ext cx="1069712" cy="628186"/>
          </a:xfrm>
          <a:prstGeom prst="rect">
            <a:avLst/>
          </a:prstGeom>
        </p:spPr>
      </p:pic>
      <p:pic>
        <p:nvPicPr>
          <p:cNvPr id="4" name="Picture 2" descr="Image result for community question answer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3711" y="1953660"/>
            <a:ext cx="1339658" cy="85601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3"/>
          <p:cNvSpPr/>
          <p:nvPr/>
        </p:nvSpPr>
        <p:spPr>
          <a:xfrm>
            <a:off x="606519" y="2229265"/>
            <a:ext cx="381000" cy="304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Rectangle 9"/>
          <p:cNvSpPr/>
          <p:nvPr/>
        </p:nvSpPr>
        <p:spPr>
          <a:xfrm>
            <a:off x="1102263" y="1789941"/>
            <a:ext cx="9265660" cy="108661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pic>
        <p:nvPicPr>
          <p:cNvPr id="11" name="Picture 2" descr="http://www.clker.com/cliparts/e/v/A/R/K/t/transparent-magnifying-glass-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06674" y="3384146"/>
            <a:ext cx="425074" cy="44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772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CA" sz="2400" dirty="0"/>
              <a:t>Analyzing </a:t>
            </a:r>
            <a:r>
              <a:rPr lang="en-CA" sz="2400" dirty="0" smtClean="0"/>
              <a:t>existing </a:t>
            </a:r>
            <a:r>
              <a:rPr lang="en-CA" sz="2400" dirty="0"/>
              <a:t>HCI literature</a:t>
            </a:r>
          </a:p>
          <a:p>
            <a:pPr lvl="1"/>
            <a:r>
              <a:rPr lang="en-CA" sz="2000" dirty="0"/>
              <a:t>What types of questions are asked? </a:t>
            </a:r>
          </a:p>
          <a:p>
            <a:pPr lvl="2"/>
            <a:r>
              <a:rPr lang="en-US" sz="1800" i="1" dirty="0"/>
              <a:t>Many questions are subjective in nature</a:t>
            </a:r>
            <a:endParaRPr lang="en-CA" sz="1800" b="1" dirty="0">
              <a:solidFill>
                <a:schemeClr val="bg2">
                  <a:lumMod val="50000"/>
                </a:schemeClr>
              </a:solidFill>
            </a:endParaRPr>
          </a:p>
          <a:p>
            <a:pPr lvl="1"/>
            <a:r>
              <a:rPr lang="en-CA" sz="2000" dirty="0"/>
              <a:t>Who answers and why?</a:t>
            </a:r>
          </a:p>
          <a:p>
            <a:pPr lvl="2"/>
            <a:r>
              <a:rPr lang="en-CA" sz="1800" i="1" dirty="0"/>
              <a:t>Slower responses</a:t>
            </a:r>
          </a:p>
          <a:p>
            <a:pPr lvl="1"/>
            <a:r>
              <a:rPr lang="en-CA" sz="2000" dirty="0"/>
              <a:t>What is the quality of answers?</a:t>
            </a:r>
          </a:p>
          <a:p>
            <a:pPr lvl="2"/>
            <a:r>
              <a:rPr lang="en-CA" sz="1800" dirty="0"/>
              <a:t>Lots of variability</a:t>
            </a:r>
            <a:endParaRPr lang="en-CA" sz="1800" b="1" i="1" dirty="0">
              <a:solidFill>
                <a:schemeClr val="bg2">
                  <a:lumMod val="50000"/>
                </a:schemeClr>
              </a:solidFill>
            </a:endParaRPr>
          </a:p>
          <a:p>
            <a:r>
              <a:rPr lang="en-CA" sz="2400" dirty="0"/>
              <a:t>Interviewing </a:t>
            </a:r>
            <a:r>
              <a:rPr lang="en-CA" sz="2400" b="1" dirty="0"/>
              <a:t>Qatar Living admins</a:t>
            </a:r>
            <a:r>
              <a:rPr lang="en-CA" sz="2400" dirty="0"/>
              <a:t> and </a:t>
            </a:r>
            <a:r>
              <a:rPr lang="en-CA" sz="2400" b="1" dirty="0"/>
              <a:t>users</a:t>
            </a:r>
          </a:p>
          <a:p>
            <a:pPr lvl="1"/>
            <a:r>
              <a:rPr lang="en-US" sz="2000" dirty="0"/>
              <a:t>Many naive users</a:t>
            </a:r>
            <a:endParaRPr lang="en-CA" sz="2000" dirty="0"/>
          </a:p>
          <a:p>
            <a:pPr lvl="1"/>
            <a:r>
              <a:rPr lang="en-CA" sz="2000" dirty="0"/>
              <a:t>Users want to find useful answers quickly</a:t>
            </a:r>
          </a:p>
          <a:p>
            <a:pPr lvl="1"/>
            <a:r>
              <a:rPr lang="en-US" sz="2000" dirty="0"/>
              <a:t>Difficulty in finding good answers </a:t>
            </a:r>
            <a:endParaRPr lang="en-CA" sz="2000" dirty="0"/>
          </a:p>
          <a:p>
            <a:pPr lvl="1"/>
            <a:r>
              <a:rPr lang="en-CA" sz="2000" dirty="0"/>
              <a:t>Screen space constraints</a:t>
            </a:r>
          </a:p>
        </p:txBody>
      </p:sp>
      <p:sp>
        <p:nvSpPr>
          <p:cNvPr id="19" name="Slide Number Placeholder 18"/>
          <p:cNvSpPr>
            <a:spLocks noGrp="1"/>
          </p:cNvSpPr>
          <p:nvPr>
            <p:ph type="sldNum" sz="quarter" idx="12"/>
          </p:nvPr>
        </p:nvSpPr>
        <p:spPr>
          <a:xfrm>
            <a:off x="8610600" y="6366624"/>
            <a:ext cx="2743200" cy="365125"/>
          </a:xfrm>
        </p:spPr>
        <p:txBody>
          <a:bodyPr/>
          <a:lstStyle/>
          <a:p>
            <a:fld id="{B5025804-774E-4F05-82CB-B4A1F12E577A}" type="slidenum">
              <a:rPr lang="en-CA" smtClean="0"/>
              <a:t>6</a:t>
            </a:fld>
            <a:endParaRPr lang="en-CA" dirty="0"/>
          </a:p>
        </p:txBody>
      </p:sp>
      <p:sp>
        <p:nvSpPr>
          <p:cNvPr id="14" name="Title 1"/>
          <p:cNvSpPr>
            <a:spLocks noGrp="1"/>
          </p:cNvSpPr>
          <p:nvPr>
            <p:ph type="title"/>
          </p:nvPr>
        </p:nvSpPr>
        <p:spPr>
          <a:xfrm>
            <a:off x="838200" y="365125"/>
            <a:ext cx="10515600" cy="1325563"/>
          </a:xfrm>
        </p:spPr>
        <p:txBody>
          <a:bodyPr>
            <a:normAutofit/>
          </a:bodyPr>
          <a:lstStyle/>
          <a:p>
            <a:r>
              <a:rPr lang="en-CA" dirty="0"/>
              <a:t>User </a:t>
            </a:r>
            <a:r>
              <a:rPr lang="en-CA" dirty="0" smtClean="0"/>
              <a:t>Requirements </a:t>
            </a:r>
            <a:r>
              <a:rPr lang="en-CA" dirty="0"/>
              <a:t>A</a:t>
            </a:r>
            <a:r>
              <a:rPr lang="en-CA" dirty="0" smtClean="0"/>
              <a:t>nalysis</a:t>
            </a:r>
            <a:endParaRPr lang="en-CA" dirty="0"/>
          </a:p>
        </p:txBody>
      </p:sp>
      <p:sp>
        <p:nvSpPr>
          <p:cNvPr id="20" name="Rectangle 19"/>
          <p:cNvSpPr/>
          <p:nvPr/>
        </p:nvSpPr>
        <p:spPr>
          <a:xfrm>
            <a:off x="7126514" y="2605466"/>
            <a:ext cx="4840381" cy="2169825"/>
          </a:xfrm>
          <a:prstGeom prst="rect">
            <a:avLst/>
          </a:prstGeom>
          <a:solidFill>
            <a:schemeClr val="accent2">
              <a:lumMod val="20000"/>
              <a:lumOff val="80000"/>
            </a:schemeClr>
          </a:solidFill>
          <a:ln>
            <a:solidFill>
              <a:schemeClr val="accent2"/>
            </a:solidFill>
          </a:ln>
        </p:spPr>
        <p:txBody>
          <a:bodyPr wrap="square">
            <a:spAutoFit/>
          </a:bodyPr>
          <a:lstStyle/>
          <a:p>
            <a:pPr>
              <a:spcAft>
                <a:spcPts val="600"/>
              </a:spcAft>
            </a:pPr>
            <a:r>
              <a:rPr lang="en-US" sz="2000" b="1" dirty="0"/>
              <a:t>Summary of requirements:</a:t>
            </a:r>
          </a:p>
          <a:p>
            <a:pPr marL="342900" indent="-342900">
              <a:spcAft>
                <a:spcPts val="600"/>
              </a:spcAft>
              <a:buFont typeface="Arial" panose="020B0604020202020204" pitchFamily="34" charset="0"/>
              <a:buChar char="•"/>
            </a:pPr>
            <a:r>
              <a:rPr lang="en-US" sz="2000" dirty="0"/>
              <a:t>We need a comment </a:t>
            </a:r>
            <a:r>
              <a:rPr lang="en-US" sz="2000" b="1" dirty="0"/>
              <a:t>classification</a:t>
            </a:r>
            <a:r>
              <a:rPr lang="en-US" sz="2000" dirty="0"/>
              <a:t> technique to find good answers</a:t>
            </a:r>
          </a:p>
          <a:p>
            <a:pPr marL="342900" indent="-342900">
              <a:spcAft>
                <a:spcPts val="600"/>
              </a:spcAft>
              <a:buFont typeface="Arial" panose="020B0604020202020204" pitchFamily="34" charset="0"/>
              <a:buChar char="•"/>
            </a:pPr>
            <a:r>
              <a:rPr lang="en-US" sz="2000" dirty="0"/>
              <a:t>Interface should support users in identifying </a:t>
            </a:r>
            <a:r>
              <a:rPr lang="en-US" sz="2000" b="1" dirty="0"/>
              <a:t>good answers</a:t>
            </a:r>
            <a:r>
              <a:rPr lang="en-US" sz="2000" dirty="0"/>
              <a:t> quickly</a:t>
            </a:r>
          </a:p>
          <a:p>
            <a:pPr marL="342900" indent="-342900">
              <a:spcAft>
                <a:spcPts val="600"/>
              </a:spcAft>
              <a:buFont typeface="Arial" panose="020B0604020202020204" pitchFamily="34" charset="0"/>
              <a:buChar char="•"/>
            </a:pPr>
            <a:r>
              <a:rPr lang="en-US" sz="2000" dirty="0"/>
              <a:t>Interface should be </a:t>
            </a:r>
            <a:r>
              <a:rPr lang="en-US" sz="2000" b="1" dirty="0"/>
              <a:t>simple</a:t>
            </a:r>
            <a:r>
              <a:rPr lang="en-US" sz="2000" dirty="0"/>
              <a:t> and </a:t>
            </a:r>
            <a:r>
              <a:rPr lang="en-US" sz="2000" b="1" dirty="0"/>
              <a:t>intuitive</a:t>
            </a:r>
            <a:r>
              <a:rPr lang="en-US" sz="2000" dirty="0"/>
              <a:t>.</a:t>
            </a:r>
          </a:p>
        </p:txBody>
      </p:sp>
      <p:cxnSp>
        <p:nvCxnSpPr>
          <p:cNvPr id="17" name="Straight Arrow Connector 16"/>
          <p:cNvCxnSpPr>
            <a:cxnSpLocks/>
          </p:cNvCxnSpPr>
          <p:nvPr/>
        </p:nvCxnSpPr>
        <p:spPr>
          <a:xfrm>
            <a:off x="5471886" y="2086216"/>
            <a:ext cx="1654628" cy="11901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a:cxnSpLocks/>
          </p:cNvCxnSpPr>
          <p:nvPr/>
        </p:nvCxnSpPr>
        <p:spPr>
          <a:xfrm flipV="1">
            <a:off x="5471886" y="3487888"/>
            <a:ext cx="1654628" cy="7982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4" name="Rectangle: Rounded Corners 23"/>
          <p:cNvSpPr/>
          <p:nvPr/>
        </p:nvSpPr>
        <p:spPr>
          <a:xfrm>
            <a:off x="1128620" y="1862666"/>
            <a:ext cx="4296226" cy="336403"/>
          </a:xfrm>
          <a:prstGeom prst="roundRect">
            <a:avLst/>
          </a:prstGeom>
          <a:solidFill>
            <a:schemeClr val="accent2">
              <a:alpha val="12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5" name="Rectangle: Rounded Corners 24"/>
          <p:cNvSpPr/>
          <p:nvPr/>
        </p:nvSpPr>
        <p:spPr>
          <a:xfrm>
            <a:off x="1128618" y="4286109"/>
            <a:ext cx="5489896" cy="387051"/>
          </a:xfrm>
          <a:prstGeom prst="roundRect">
            <a:avLst/>
          </a:prstGeom>
          <a:solidFill>
            <a:schemeClr val="accent2">
              <a:alpha val="12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72673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Content Placeholder 2"/>
          <p:cNvSpPr>
            <a:spLocks noGrp="1"/>
          </p:cNvSpPr>
          <p:nvPr>
            <p:ph idx="1"/>
          </p:nvPr>
        </p:nvSpPr>
        <p:spPr>
          <a:xfrm>
            <a:off x="2553369" y="1844578"/>
            <a:ext cx="7946266" cy="4600155"/>
          </a:xfrm>
        </p:spPr>
        <p:txBody>
          <a:bodyPr>
            <a:normAutofit/>
          </a:bodyPr>
          <a:lstStyle/>
          <a:p>
            <a:pPr marL="0" indent="0">
              <a:lnSpc>
                <a:spcPct val="100000"/>
              </a:lnSpc>
              <a:spcBef>
                <a:spcPts val="0"/>
              </a:spcBef>
              <a:spcAft>
                <a:spcPts val="600"/>
              </a:spcAft>
              <a:buNone/>
            </a:pPr>
            <a:r>
              <a:rPr lang="en-US" b="1" dirty="0"/>
              <a:t>- Analyze </a:t>
            </a:r>
            <a:r>
              <a:rPr lang="en-US" dirty="0"/>
              <a:t>User requirements in CQA forums</a:t>
            </a:r>
          </a:p>
          <a:p>
            <a:pPr marL="457200" lvl="1" indent="0">
              <a:lnSpc>
                <a:spcPct val="100000"/>
              </a:lnSpc>
              <a:spcBef>
                <a:spcPts val="0"/>
              </a:spcBef>
              <a:spcAft>
                <a:spcPts val="600"/>
              </a:spcAft>
              <a:buNone/>
            </a:pPr>
            <a:r>
              <a:rPr lang="en-US" dirty="0"/>
              <a:t>identify use cases, tasks, and design needs</a:t>
            </a:r>
            <a:endParaRPr lang="en-CA" dirty="0"/>
          </a:p>
          <a:p>
            <a:pPr>
              <a:lnSpc>
                <a:spcPct val="100000"/>
              </a:lnSpc>
              <a:spcBef>
                <a:spcPts val="0"/>
              </a:spcBef>
              <a:spcAft>
                <a:spcPts val="600"/>
              </a:spcAft>
              <a:buFontTx/>
              <a:buChar char="-"/>
            </a:pPr>
            <a:r>
              <a:rPr lang="en-US" b="1" dirty="0"/>
              <a:t>The system</a:t>
            </a:r>
          </a:p>
          <a:p>
            <a:pPr lvl="1">
              <a:lnSpc>
                <a:spcPct val="100000"/>
              </a:lnSpc>
              <a:spcBef>
                <a:spcPts val="0"/>
              </a:spcBef>
              <a:spcAft>
                <a:spcPts val="600"/>
              </a:spcAft>
              <a:buFontTx/>
              <a:buChar char="-"/>
            </a:pPr>
            <a:r>
              <a:rPr lang="en-US" dirty="0" smtClean="0"/>
              <a:t>Combine</a:t>
            </a:r>
            <a:r>
              <a:rPr lang="en-US" b="1" dirty="0" smtClean="0"/>
              <a:t> </a:t>
            </a:r>
            <a:r>
              <a:rPr lang="en-US" b="1" dirty="0" smtClean="0"/>
              <a:t>NLP</a:t>
            </a:r>
            <a:r>
              <a:rPr lang="en-US" dirty="0" smtClean="0"/>
              <a:t> </a:t>
            </a:r>
            <a:r>
              <a:rPr lang="en-US" dirty="0"/>
              <a:t>and </a:t>
            </a:r>
            <a:r>
              <a:rPr lang="en-US" b="1" dirty="0"/>
              <a:t>search</a:t>
            </a:r>
            <a:r>
              <a:rPr lang="en-US" dirty="0"/>
              <a:t> techniques	</a:t>
            </a:r>
          </a:p>
          <a:p>
            <a:pPr lvl="1">
              <a:lnSpc>
                <a:spcPct val="100000"/>
              </a:lnSpc>
              <a:spcBef>
                <a:spcPts val="0"/>
              </a:spcBef>
              <a:spcAft>
                <a:spcPts val="600"/>
              </a:spcAft>
              <a:buFontTx/>
              <a:buChar char="-"/>
            </a:pPr>
            <a:r>
              <a:rPr lang="en-US" dirty="0"/>
              <a:t>Design </a:t>
            </a:r>
            <a:r>
              <a:rPr lang="en-US" dirty="0" err="1"/>
              <a:t>CQAVis</a:t>
            </a:r>
            <a:r>
              <a:rPr lang="en-US" dirty="0"/>
              <a:t> using </a:t>
            </a:r>
            <a:r>
              <a:rPr lang="en-US" b="1" dirty="0"/>
              <a:t>user-centered</a:t>
            </a:r>
            <a:r>
              <a:rPr lang="en-US" dirty="0"/>
              <a:t> methodologies</a:t>
            </a:r>
          </a:p>
          <a:p>
            <a:pPr marL="0" indent="0">
              <a:lnSpc>
                <a:spcPct val="100000"/>
              </a:lnSpc>
              <a:spcBef>
                <a:spcPts val="0"/>
              </a:spcBef>
              <a:spcAft>
                <a:spcPts val="600"/>
              </a:spcAft>
              <a:buNone/>
            </a:pPr>
            <a:r>
              <a:rPr lang="en-US" b="1" dirty="0"/>
              <a:t>- Evaluate</a:t>
            </a:r>
            <a:r>
              <a:rPr lang="en-US" dirty="0"/>
              <a:t> </a:t>
            </a:r>
            <a:r>
              <a:rPr lang="en-US" dirty="0" err="1"/>
              <a:t>CQAVis</a:t>
            </a:r>
            <a:r>
              <a:rPr lang="en-US" dirty="0"/>
              <a:t>:</a:t>
            </a:r>
          </a:p>
          <a:p>
            <a:pPr marL="457200" lvl="1" indent="0">
              <a:lnSpc>
                <a:spcPct val="100000"/>
              </a:lnSpc>
              <a:spcBef>
                <a:spcPts val="0"/>
              </a:spcBef>
              <a:spcAft>
                <a:spcPts val="600"/>
              </a:spcAft>
              <a:buNone/>
            </a:pPr>
            <a:r>
              <a:rPr lang="en-US" dirty="0">
                <a:solidFill>
                  <a:prstClr val="black"/>
                </a:solidFill>
              </a:rPr>
              <a:t>- Online user study among hundreds of users</a:t>
            </a:r>
            <a:r>
              <a:rPr lang="en-US" dirty="0"/>
              <a:t> in an </a:t>
            </a:r>
            <a:r>
              <a:rPr lang="en-US" b="1" dirty="0"/>
              <a:t>ecologically valid way</a:t>
            </a:r>
          </a:p>
          <a:p>
            <a:pPr marL="457200" lvl="1" indent="0">
              <a:lnSpc>
                <a:spcPct val="100000"/>
              </a:lnSpc>
              <a:spcBef>
                <a:spcPts val="0"/>
              </a:spcBef>
              <a:spcAft>
                <a:spcPts val="600"/>
              </a:spcAft>
              <a:buNone/>
            </a:pPr>
            <a:r>
              <a:rPr lang="en-US" dirty="0"/>
              <a:t>- </a:t>
            </a:r>
            <a:r>
              <a:rPr lang="en-US" b="1" dirty="0"/>
              <a:t>Lessons</a:t>
            </a:r>
            <a:r>
              <a:rPr lang="en-US" dirty="0"/>
              <a:t> learned from the study</a:t>
            </a:r>
            <a:endParaRPr lang="en-CA" dirty="0"/>
          </a:p>
        </p:txBody>
      </p:sp>
      <p:pic>
        <p:nvPicPr>
          <p:cNvPr id="2050" name="Picture 2" descr="https://image.freepik.com/free-icon/man-studying-with-a-laptop_318-6273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4002" y="4764816"/>
            <a:ext cx="1128450" cy="1128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307632" y="4731559"/>
            <a:ext cx="1128450" cy="116639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199" y="3244884"/>
            <a:ext cx="1069712" cy="628186"/>
          </a:xfrm>
          <a:prstGeom prst="rect">
            <a:avLst/>
          </a:prstGeom>
        </p:spPr>
      </p:pic>
      <p:pic>
        <p:nvPicPr>
          <p:cNvPr id="4" name="Picture 2" descr="Image result for community question answer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3711" y="1953660"/>
            <a:ext cx="1339658" cy="856011"/>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3"/>
          <p:cNvSpPr/>
          <p:nvPr/>
        </p:nvSpPr>
        <p:spPr>
          <a:xfrm>
            <a:off x="606519" y="3296065"/>
            <a:ext cx="381000" cy="3048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Rectangle 9"/>
          <p:cNvSpPr/>
          <p:nvPr/>
        </p:nvSpPr>
        <p:spPr>
          <a:xfrm>
            <a:off x="1102263" y="2856741"/>
            <a:ext cx="9265660" cy="1305684"/>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pic>
        <p:nvPicPr>
          <p:cNvPr id="11" name="Picture 2" descr="http://www.clker.com/cliparts/e/v/A/R/K/t/transparent-magnifying-glass-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6674" y="3384146"/>
            <a:ext cx="425074" cy="44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89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610600" y="6356350"/>
            <a:ext cx="2743200" cy="365125"/>
          </a:xfrm>
        </p:spPr>
        <p:txBody>
          <a:bodyPr/>
          <a:lstStyle/>
          <a:p>
            <a:fld id="{B5025804-774E-4F05-82CB-B4A1F12E577A}" type="slidenum">
              <a:rPr lang="en-CA" smtClean="0"/>
              <a:t>8</a:t>
            </a:fld>
            <a:endParaRPr lang="en-CA"/>
          </a:p>
        </p:txBody>
      </p:sp>
      <p:sp>
        <p:nvSpPr>
          <p:cNvPr id="41" name="Rectangle 40"/>
          <p:cNvSpPr/>
          <p:nvPr/>
        </p:nvSpPr>
        <p:spPr>
          <a:xfrm>
            <a:off x="978311" y="2613418"/>
            <a:ext cx="1592925" cy="40458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Input question</a:t>
            </a:r>
          </a:p>
        </p:txBody>
      </p:sp>
      <p:sp>
        <p:nvSpPr>
          <p:cNvPr id="42" name="Flowchart: Magnetic Disk 41"/>
          <p:cNvSpPr/>
          <p:nvPr/>
        </p:nvSpPr>
        <p:spPr>
          <a:xfrm>
            <a:off x="3464150" y="3537493"/>
            <a:ext cx="1403927" cy="932165"/>
          </a:xfrm>
          <a:prstGeom prst="flowChartMagneticDisk">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solidFill>
              </a:rPr>
              <a:t>cQA</a:t>
            </a:r>
            <a:r>
              <a:rPr lang="en-CA" dirty="0">
                <a:solidFill>
                  <a:schemeClr val="tx1"/>
                </a:solidFill>
              </a:rPr>
              <a:t> Forum datasets</a:t>
            </a:r>
          </a:p>
        </p:txBody>
      </p:sp>
      <p:cxnSp>
        <p:nvCxnSpPr>
          <p:cNvPr id="43" name="Straight Arrow Connector 42"/>
          <p:cNvCxnSpPr>
            <a:stCxn id="41" idx="3"/>
            <a:endCxn id="57" idx="1"/>
          </p:cNvCxnSpPr>
          <p:nvPr/>
        </p:nvCxnSpPr>
        <p:spPr>
          <a:xfrm flipV="1">
            <a:off x="2571236" y="2812031"/>
            <a:ext cx="199739" cy="3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4791643" y="2568528"/>
            <a:ext cx="1801091" cy="48979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Ranked question threads</a:t>
            </a:r>
          </a:p>
        </p:txBody>
      </p:sp>
      <p:cxnSp>
        <p:nvCxnSpPr>
          <p:cNvPr id="45" name="Straight Arrow Connector 44"/>
          <p:cNvCxnSpPr>
            <a:endCxn id="44" idx="1"/>
          </p:cNvCxnSpPr>
          <p:nvPr/>
        </p:nvCxnSpPr>
        <p:spPr>
          <a:xfrm>
            <a:off x="4320589" y="2806398"/>
            <a:ext cx="471054" cy="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2" idx="4"/>
            <a:endCxn id="49" idx="1"/>
          </p:cNvCxnSpPr>
          <p:nvPr/>
        </p:nvCxnSpPr>
        <p:spPr>
          <a:xfrm>
            <a:off x="4868077" y="4003576"/>
            <a:ext cx="423953" cy="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292030" y="3733425"/>
            <a:ext cx="1713346" cy="54032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Pre-processing</a:t>
            </a:r>
          </a:p>
        </p:txBody>
      </p:sp>
      <p:cxnSp>
        <p:nvCxnSpPr>
          <p:cNvPr id="50" name="Straight Arrow Connector 49"/>
          <p:cNvCxnSpPr>
            <a:stCxn id="49" idx="3"/>
            <a:endCxn id="54" idx="2"/>
          </p:cNvCxnSpPr>
          <p:nvPr/>
        </p:nvCxnSpPr>
        <p:spPr>
          <a:xfrm flipV="1">
            <a:off x="7005376" y="4003400"/>
            <a:ext cx="273050" cy="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788391" y="2548981"/>
            <a:ext cx="1888834" cy="522861"/>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Answer ranker module</a:t>
            </a:r>
          </a:p>
        </p:txBody>
      </p:sp>
      <p:sp>
        <p:nvSpPr>
          <p:cNvPr id="52" name="Rounded Rectangle 38"/>
          <p:cNvSpPr/>
          <p:nvPr/>
        </p:nvSpPr>
        <p:spPr>
          <a:xfrm>
            <a:off x="9103435" y="3335180"/>
            <a:ext cx="2143911" cy="14397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53" name="TextBox 52"/>
          <p:cNvSpPr txBox="1"/>
          <p:nvPr/>
        </p:nvSpPr>
        <p:spPr>
          <a:xfrm>
            <a:off x="9120573" y="4412487"/>
            <a:ext cx="2147896" cy="369332"/>
          </a:xfrm>
          <a:prstGeom prst="rect">
            <a:avLst/>
          </a:prstGeom>
          <a:noFill/>
        </p:spPr>
        <p:txBody>
          <a:bodyPr wrap="none" rtlCol="0">
            <a:spAutoFit/>
          </a:bodyPr>
          <a:lstStyle/>
          <a:p>
            <a:r>
              <a:rPr lang="en-CA" dirty="0"/>
              <a:t>Presentation module</a:t>
            </a:r>
          </a:p>
        </p:txBody>
      </p:sp>
      <p:sp>
        <p:nvSpPr>
          <p:cNvPr id="54" name="Flowchart: Magnetic Disk 53"/>
          <p:cNvSpPr/>
          <p:nvPr/>
        </p:nvSpPr>
        <p:spPr>
          <a:xfrm>
            <a:off x="7278426" y="3509785"/>
            <a:ext cx="1276927" cy="987230"/>
          </a:xfrm>
          <a:prstGeom prst="flowChartMagneticDisk">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Trained models</a:t>
            </a:r>
          </a:p>
        </p:txBody>
      </p:sp>
      <p:cxnSp>
        <p:nvCxnSpPr>
          <p:cNvPr id="55" name="Straight Arrow Connector 54"/>
          <p:cNvCxnSpPr>
            <a:stCxn id="54" idx="1"/>
            <a:endCxn id="51" idx="2"/>
          </p:cNvCxnSpPr>
          <p:nvPr/>
        </p:nvCxnSpPr>
        <p:spPr>
          <a:xfrm flipH="1" flipV="1">
            <a:off x="7732808" y="3071842"/>
            <a:ext cx="184082" cy="437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8" idx="3"/>
            <a:endCxn id="57" idx="2"/>
          </p:cNvCxnSpPr>
          <p:nvPr/>
        </p:nvCxnSpPr>
        <p:spPr>
          <a:xfrm flipV="1">
            <a:off x="1833791" y="3121449"/>
            <a:ext cx="1837730" cy="68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2770975" y="2502613"/>
            <a:ext cx="1801091" cy="618836"/>
          </a:xfrm>
          <a:prstGeom prst="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Search engine module</a:t>
            </a:r>
          </a:p>
        </p:txBody>
      </p:sp>
      <p:sp>
        <p:nvSpPr>
          <p:cNvPr id="58" name="Cloud Callout 110"/>
          <p:cNvSpPr/>
          <p:nvPr/>
        </p:nvSpPr>
        <p:spPr>
          <a:xfrm>
            <a:off x="809526" y="3767756"/>
            <a:ext cx="2048529" cy="596230"/>
          </a:xfrm>
          <a:prstGeom prst="cloudCallout">
            <a:avLst>
              <a:gd name="adj1" fmla="val -9674"/>
              <a:gd name="adj2" fmla="val 4546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tx1"/>
                </a:solidFill>
              </a:rPr>
              <a:t>QatarLiving</a:t>
            </a:r>
            <a:r>
              <a:rPr lang="en-CA" dirty="0">
                <a:solidFill>
                  <a:schemeClr val="tx1"/>
                </a:solidFill>
              </a:rPr>
              <a:t> website</a:t>
            </a:r>
          </a:p>
        </p:txBody>
      </p:sp>
      <p:cxnSp>
        <p:nvCxnSpPr>
          <p:cNvPr id="59" name="Straight Arrow Connector 58"/>
          <p:cNvCxnSpPr>
            <a:stCxn id="44" idx="3"/>
            <a:endCxn id="51" idx="1"/>
          </p:cNvCxnSpPr>
          <p:nvPr/>
        </p:nvCxnSpPr>
        <p:spPr>
          <a:xfrm flipV="1">
            <a:off x="6592734" y="2810412"/>
            <a:ext cx="195657" cy="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872612" y="2503016"/>
            <a:ext cx="2281101" cy="6188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CA" dirty="0"/>
              <a:t>Question threads with  ranked list of answers</a:t>
            </a:r>
          </a:p>
        </p:txBody>
      </p:sp>
      <p:sp>
        <p:nvSpPr>
          <p:cNvPr id="61" name="Right Arrow 122"/>
          <p:cNvSpPr/>
          <p:nvPr/>
        </p:nvSpPr>
        <p:spPr>
          <a:xfrm rot="5400000">
            <a:off x="10121481" y="3147159"/>
            <a:ext cx="187836" cy="136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319388" y="3431830"/>
            <a:ext cx="5553224" cy="11318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p:cNvSpPr/>
          <p:nvPr/>
        </p:nvSpPr>
        <p:spPr>
          <a:xfrm>
            <a:off x="862515" y="2453851"/>
            <a:ext cx="10363200" cy="736872"/>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TextBox 63"/>
          <p:cNvSpPr txBox="1"/>
          <p:nvPr/>
        </p:nvSpPr>
        <p:spPr>
          <a:xfrm>
            <a:off x="3269435" y="4563642"/>
            <a:ext cx="2172839" cy="369332"/>
          </a:xfrm>
          <a:prstGeom prst="rect">
            <a:avLst/>
          </a:prstGeom>
          <a:noFill/>
        </p:spPr>
        <p:txBody>
          <a:bodyPr wrap="none" rtlCol="0">
            <a:spAutoFit/>
          </a:bodyPr>
          <a:lstStyle/>
          <a:p>
            <a:r>
              <a:rPr lang="en-CA" dirty="0"/>
              <a:t>(a) Offline processing</a:t>
            </a:r>
          </a:p>
        </p:txBody>
      </p:sp>
      <p:sp>
        <p:nvSpPr>
          <p:cNvPr id="65" name="TextBox 64"/>
          <p:cNvSpPr txBox="1"/>
          <p:nvPr/>
        </p:nvSpPr>
        <p:spPr>
          <a:xfrm>
            <a:off x="744991" y="3124619"/>
            <a:ext cx="2167068" cy="369332"/>
          </a:xfrm>
          <a:prstGeom prst="rect">
            <a:avLst/>
          </a:prstGeom>
          <a:noFill/>
        </p:spPr>
        <p:txBody>
          <a:bodyPr wrap="none" rtlCol="0">
            <a:spAutoFit/>
          </a:bodyPr>
          <a:lstStyle/>
          <a:p>
            <a:r>
              <a:rPr lang="en-CA" dirty="0"/>
              <a:t>(b) Online processing</a:t>
            </a:r>
          </a:p>
        </p:txBody>
      </p:sp>
      <p:cxnSp>
        <p:nvCxnSpPr>
          <p:cNvPr id="66" name="Straight Arrow Connector 65"/>
          <p:cNvCxnSpPr>
            <a:stCxn id="51" idx="3"/>
            <a:endCxn id="60" idx="1"/>
          </p:cNvCxnSpPr>
          <p:nvPr/>
        </p:nvCxnSpPr>
        <p:spPr>
          <a:xfrm>
            <a:off x="8677225" y="2810412"/>
            <a:ext cx="195387" cy="2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rotWithShape="1">
          <a:blip r:embed="rId3"/>
          <a:srcRect l="729" t="8889" r="104" b="9630"/>
          <a:stretch/>
        </p:blipFill>
        <p:spPr>
          <a:xfrm>
            <a:off x="9196080" y="3415487"/>
            <a:ext cx="1915431" cy="885283"/>
          </a:xfrm>
          <a:prstGeom prst="rect">
            <a:avLst/>
          </a:prstGeom>
        </p:spPr>
      </p:pic>
      <p:sp>
        <p:nvSpPr>
          <p:cNvPr id="39" name="Title 1"/>
          <p:cNvSpPr>
            <a:spLocks noGrp="1"/>
          </p:cNvSpPr>
          <p:nvPr>
            <p:ph type="title"/>
          </p:nvPr>
        </p:nvSpPr>
        <p:spPr>
          <a:xfrm>
            <a:off x="838200" y="365125"/>
            <a:ext cx="10515600" cy="1325563"/>
          </a:xfrm>
        </p:spPr>
        <p:txBody>
          <a:bodyPr/>
          <a:lstStyle/>
          <a:p>
            <a:r>
              <a:rPr lang="en-CA" dirty="0"/>
              <a:t>System Overview</a:t>
            </a:r>
          </a:p>
        </p:txBody>
      </p:sp>
    </p:spTree>
    <p:extLst>
      <p:ext uri="{BB962C8B-B14F-4D97-AF65-F5344CB8AC3E}">
        <p14:creationId xmlns:p14="http://schemas.microsoft.com/office/powerpoint/2010/main" val="2235648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836" y="295852"/>
            <a:ext cx="10515600" cy="1325563"/>
          </a:xfrm>
        </p:spPr>
        <p:txBody>
          <a:bodyPr/>
          <a:lstStyle/>
          <a:p>
            <a:r>
              <a:rPr lang="en-US" dirty="0"/>
              <a:t>NLP </a:t>
            </a:r>
            <a:r>
              <a:rPr lang="en-US" dirty="0" smtClean="0"/>
              <a:t>Analysis: The Comment Classifier</a:t>
            </a:r>
            <a:endParaRPr lang="en-US" dirty="0"/>
          </a:p>
        </p:txBody>
      </p:sp>
      <p:sp>
        <p:nvSpPr>
          <p:cNvPr id="4" name="Slide Number Placeholder 3"/>
          <p:cNvSpPr>
            <a:spLocks noGrp="1"/>
          </p:cNvSpPr>
          <p:nvPr>
            <p:ph type="sldNum" sz="quarter" idx="12"/>
          </p:nvPr>
        </p:nvSpPr>
        <p:spPr/>
        <p:txBody>
          <a:bodyPr/>
          <a:lstStyle/>
          <a:p>
            <a:fld id="{B5025804-774E-4F05-82CB-B4A1F12E577A}" type="slidenum">
              <a:rPr lang="en-CA" smtClean="0"/>
              <a:t>9</a:t>
            </a:fld>
            <a:endParaRPr lang="en-CA"/>
          </a:p>
        </p:txBody>
      </p:sp>
      <p:sp>
        <p:nvSpPr>
          <p:cNvPr id="6" name="TextBox 5"/>
          <p:cNvSpPr txBox="1"/>
          <p:nvPr/>
        </p:nvSpPr>
        <p:spPr>
          <a:xfrm>
            <a:off x="946737" y="1650997"/>
            <a:ext cx="10148453" cy="1200328"/>
          </a:xfrm>
          <a:prstGeom prst="rect">
            <a:avLst/>
          </a:prstGeom>
          <a:noFill/>
        </p:spPr>
        <p:txBody>
          <a:bodyPr wrap="square" rtlCol="0">
            <a:spAutoFit/>
          </a:bodyPr>
          <a:lstStyle/>
          <a:p>
            <a:pPr marL="342900" indent="-342900">
              <a:buFont typeface="Arial"/>
              <a:buChar char="•"/>
            </a:pPr>
            <a:r>
              <a:rPr lang="en-US" sz="2400" b="1" i="1" dirty="0" smtClean="0"/>
              <a:t>The task:</a:t>
            </a:r>
            <a:r>
              <a:rPr lang="en-US" sz="2400" i="1" dirty="0" smtClean="0"/>
              <a:t> Given </a:t>
            </a:r>
            <a:r>
              <a:rPr lang="en-US" sz="2400" i="1" dirty="0"/>
              <a:t>a </a:t>
            </a:r>
            <a:r>
              <a:rPr lang="en-US" sz="2400" i="1" dirty="0" smtClean="0"/>
              <a:t>thread question and </a:t>
            </a:r>
            <a:r>
              <a:rPr lang="en-US" sz="2400" i="1" dirty="0"/>
              <a:t>a list of comments associated with </a:t>
            </a:r>
            <a:r>
              <a:rPr lang="en-US" sz="2400" i="1" dirty="0" smtClean="0"/>
              <a:t>it, </a:t>
            </a:r>
            <a:r>
              <a:rPr lang="en-US" sz="2400" i="1" dirty="0"/>
              <a:t>the task of the </a:t>
            </a:r>
            <a:r>
              <a:rPr lang="en-US" sz="2400" i="1" dirty="0" smtClean="0"/>
              <a:t>comment classifier </a:t>
            </a:r>
            <a:r>
              <a:rPr lang="en-US" sz="2400" i="1" dirty="0"/>
              <a:t>is to assign a relevance score to each of the comments according to their goodness at answering the </a:t>
            </a:r>
            <a:r>
              <a:rPr lang="en-US" sz="2400" i="1" dirty="0" smtClean="0"/>
              <a:t>thread question</a:t>
            </a:r>
            <a:r>
              <a:rPr lang="en-US" sz="2400" i="1" dirty="0"/>
              <a:t>. </a:t>
            </a:r>
            <a:endParaRPr lang="en-US" dirty="0"/>
          </a:p>
        </p:txBody>
      </p:sp>
      <p:sp>
        <p:nvSpPr>
          <p:cNvPr id="8" name="TextBox 7"/>
          <p:cNvSpPr txBox="1"/>
          <p:nvPr/>
        </p:nvSpPr>
        <p:spPr>
          <a:xfrm>
            <a:off x="1004457" y="3001820"/>
            <a:ext cx="9721272" cy="1200328"/>
          </a:xfrm>
          <a:prstGeom prst="rect">
            <a:avLst/>
          </a:prstGeom>
          <a:noFill/>
        </p:spPr>
        <p:txBody>
          <a:bodyPr wrap="square" rtlCol="0">
            <a:spAutoFit/>
          </a:bodyPr>
          <a:lstStyle/>
          <a:p>
            <a:pPr marL="342900" indent="-342900">
              <a:buFont typeface="Arial"/>
              <a:buChar char="•"/>
            </a:pPr>
            <a:r>
              <a:rPr lang="en-US" sz="2400" b="1" dirty="0" smtClean="0"/>
              <a:t>SVM</a:t>
            </a:r>
            <a:r>
              <a:rPr lang="en-US" sz="2400" b="1" dirty="0"/>
              <a:t> </a:t>
            </a:r>
            <a:r>
              <a:rPr lang="en-US" sz="2400" b="1" dirty="0" smtClean="0"/>
              <a:t>Classifier:</a:t>
            </a:r>
          </a:p>
          <a:p>
            <a:pPr marL="800100" lvl="1" indent="-342900">
              <a:buFontTx/>
              <a:buChar char="-"/>
            </a:pPr>
            <a:r>
              <a:rPr lang="en-US" sz="2400" dirty="0" smtClean="0"/>
              <a:t>Linear kernels over numeric and embedding features</a:t>
            </a:r>
          </a:p>
          <a:p>
            <a:pPr marL="800100" lvl="1" indent="-342900">
              <a:buFontTx/>
              <a:buChar char="-"/>
            </a:pPr>
            <a:r>
              <a:rPr lang="en-US" sz="2400" dirty="0" smtClean="0"/>
              <a:t>Tree kernel over shallow syntactic trees of question and comment</a:t>
            </a:r>
            <a:endParaRPr lang="en-US" sz="2400" dirty="0"/>
          </a:p>
        </p:txBody>
      </p:sp>
      <p:pic>
        <p:nvPicPr>
          <p:cNvPr id="9" name="Imagen 16" descr="c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181" y="4514271"/>
            <a:ext cx="2978727" cy="2115657"/>
          </a:xfrm>
          <a:prstGeom prst="rect">
            <a:avLst/>
          </a:prstGeom>
          <a:ln>
            <a:solidFill>
              <a:srgbClr val="4F81BD"/>
            </a:solidFill>
          </a:ln>
        </p:spPr>
      </p:pic>
      <p:pic>
        <p:nvPicPr>
          <p:cNvPr id="10" name="Picture 9"/>
          <p:cNvPicPr>
            <a:picLocks noChangeAspect="1"/>
          </p:cNvPicPr>
          <p:nvPr/>
        </p:nvPicPr>
        <p:blipFill>
          <a:blip r:embed="rId3"/>
          <a:stretch>
            <a:fillRect/>
          </a:stretch>
        </p:blipFill>
        <p:spPr>
          <a:xfrm>
            <a:off x="4924153" y="4722082"/>
            <a:ext cx="6001168" cy="1639462"/>
          </a:xfrm>
          <a:prstGeom prst="rect">
            <a:avLst/>
          </a:prstGeom>
        </p:spPr>
      </p:pic>
    </p:spTree>
    <p:extLst>
      <p:ext uri="{BB962C8B-B14F-4D97-AF65-F5344CB8AC3E}">
        <p14:creationId xmlns:p14="http://schemas.microsoft.com/office/powerpoint/2010/main" val="11173824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36941</TotalTime>
  <Words>1568</Words>
  <Application>Microsoft Macintosh PowerPoint</Application>
  <PresentationFormat>Custom</PresentationFormat>
  <Paragraphs>318</Paragraphs>
  <Slides>29</Slides>
  <Notes>18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CQAVis: Visual Text Analytics for Community Question Answering</vt:lpstr>
      <vt:lpstr>Community Question Answering</vt:lpstr>
      <vt:lpstr>Community Question Answering: Example</vt:lpstr>
      <vt:lpstr>Our Approach</vt:lpstr>
      <vt:lpstr>Outline</vt:lpstr>
      <vt:lpstr>User Requirements Analysis</vt:lpstr>
      <vt:lpstr>Outline</vt:lpstr>
      <vt:lpstr>System Overview</vt:lpstr>
      <vt:lpstr>NLP Analysis: The Comment Classifier</vt:lpstr>
      <vt:lpstr>NLP Analysis: Classification Performance</vt:lpstr>
      <vt:lpstr>Outline</vt:lpstr>
      <vt:lpstr>Design of CQAVis</vt:lpstr>
      <vt:lpstr>Designing CQAVis:  What Information Should be Presented?</vt:lpstr>
      <vt:lpstr>Design of CQAVis: Iterative Prototyping</vt:lpstr>
      <vt:lpstr>Final Design of CQAVis</vt:lpstr>
      <vt:lpstr>PowerPoint Presentation</vt:lpstr>
      <vt:lpstr>Outline</vt:lpstr>
      <vt:lpstr>User Evaluation of CQAVis</vt:lpstr>
      <vt:lpstr>Online User Study: Results Analysis</vt:lpstr>
      <vt:lpstr>User Evaluation of CQAVis: Questionnaires</vt:lpstr>
      <vt:lpstr>User Evaluation of CQAVis: Interaction Statistics </vt:lpstr>
      <vt:lpstr>Lessons Learned</vt:lpstr>
      <vt:lpstr>Conclusions</vt:lpstr>
      <vt:lpstr>PowerPoint Presentation</vt:lpstr>
      <vt:lpstr>PowerPoint Presentation</vt:lpstr>
      <vt:lpstr>User requirements analysis</vt:lpstr>
      <vt:lpstr>User Evaluation of CQAVis</vt:lpstr>
      <vt:lpstr>Literature Review</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Question Answering</dc:title>
  <dc:creator>Enamul Hoque</dc:creator>
  <cp:lastModifiedBy>Shafiq Joty</cp:lastModifiedBy>
  <cp:revision>689</cp:revision>
  <dcterms:created xsi:type="dcterms:W3CDTF">2016-01-11T03:18:53Z</dcterms:created>
  <dcterms:modified xsi:type="dcterms:W3CDTF">2017-03-14T09:05:47Z</dcterms:modified>
</cp:coreProperties>
</file>